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g+q+yMNVBWzVSfWiBtFtmIMRK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3"/>
  </p:normalViewPr>
  <p:slideViewPr>
    <p:cSldViewPr snapToGrid="0">
      <p:cViewPr varScale="1">
        <p:scale>
          <a:sx n="105" d="100"/>
          <a:sy n="105" d="100"/>
        </p:scale>
        <p:origin x="17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1792288" y="612775"/>
            <a:ext cx="5486400" cy="4114800"/>
          </a:xfrm>
          <a:prstGeom prst="rect">
            <a:avLst/>
          </a:prstGeom>
          <a:noFill/>
          <a:ln>
            <a:noFill/>
          </a:ln>
        </p:spPr>
      </p:sp>
      <p:sp>
        <p:nvSpPr>
          <p:cNvPr id="68" name="Google Shape;68;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B8B7"/>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headteacher@greasby-infant.wirral.sch.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mailto:schooloffice@greasby-infant.wirral.sch.uk" TargetMode="External"/><Relationship Id="rId5" Type="http://schemas.openxmlformats.org/officeDocument/2006/relationships/hyperlink" Target="mailto:lpollitt@greasby-infant.wirral.sch.uk" TargetMode="External"/><Relationship Id="rId4" Type="http://schemas.openxmlformats.org/officeDocument/2006/relationships/hyperlink" Target="mailto:scooper@greasby-infant.wirral.sch.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quotesideas.com/wp-content/uploads/2015/07/tumblr_mnq3hvftsT1r9mgqro1_1280.jp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quotesideas.com/wp-content/uploads/2015/07/Reading-quote-by-Dr.-Seuss.jpg"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3568" y="980728"/>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7200"/>
              <a:buFont typeface="Calibri"/>
              <a:buNone/>
            </a:pPr>
            <a:r>
              <a:rPr lang="en-GB" sz="7200"/>
              <a:t>Meet the Teacher</a:t>
            </a:r>
            <a:endParaRPr/>
          </a:p>
        </p:txBody>
      </p:sp>
      <p:sp>
        <p:nvSpPr>
          <p:cNvPr id="89" name="Google Shape;89;p1"/>
          <p:cNvSpPr txBox="1">
            <a:spLocks noGrp="1"/>
          </p:cNvSpPr>
          <p:nvPr>
            <p:ph type="subTitle" idx="1"/>
          </p:nvPr>
        </p:nvSpPr>
        <p:spPr>
          <a:xfrm>
            <a:off x="1369368" y="2449942"/>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800"/>
              <a:buNone/>
            </a:pPr>
            <a:r>
              <a:rPr lang="en-GB" sz="4800">
                <a:solidFill>
                  <a:schemeClr val="dk1"/>
                </a:solidFill>
              </a:rPr>
              <a:t>Welcome to </a:t>
            </a:r>
            <a:endParaRPr/>
          </a:p>
          <a:p>
            <a:pPr marL="0" lvl="0" indent="0" algn="ctr" rtl="0">
              <a:spcBef>
                <a:spcPts val="960"/>
              </a:spcBef>
              <a:spcAft>
                <a:spcPts val="0"/>
              </a:spcAft>
              <a:buClr>
                <a:schemeClr val="dk1"/>
              </a:buClr>
              <a:buSzPts val="4800"/>
              <a:buNone/>
            </a:pPr>
            <a:r>
              <a:rPr lang="en-GB" sz="4800">
                <a:solidFill>
                  <a:schemeClr val="dk1"/>
                </a:solidFill>
              </a:rPr>
              <a:t>Year 1</a:t>
            </a:r>
            <a:endParaRPr/>
          </a:p>
        </p:txBody>
      </p:sp>
      <p:pic>
        <p:nvPicPr>
          <p:cNvPr id="90" name="Google Shape;90;p1"/>
          <p:cNvPicPr preferRelativeResize="0"/>
          <p:nvPr/>
        </p:nvPicPr>
        <p:blipFill rotWithShape="1">
          <a:blip r:embed="rId3">
            <a:alphaModFix/>
          </a:blip>
          <a:srcRect/>
          <a:stretch/>
        </p:blipFill>
        <p:spPr>
          <a:xfrm>
            <a:off x="3497375" y="4232562"/>
            <a:ext cx="2144785" cy="21543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p:nvPr/>
        </p:nvSpPr>
        <p:spPr>
          <a:xfrm>
            <a:off x="179512" y="260648"/>
            <a:ext cx="8712967" cy="63094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u="sng">
                <a:solidFill>
                  <a:schemeClr val="dk1"/>
                </a:solidFill>
                <a:latin typeface="Calibri"/>
                <a:ea typeface="Calibri"/>
                <a:cs typeface="Calibri"/>
                <a:sym typeface="Calibri"/>
              </a:rPr>
              <a:t>Water Bottles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Please make sure that these are named – water or sugar free cordials/squash only.  No fizzy drinks please.  Drinks will be stored and children will have regular access to them at appropriate times.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u="sng">
                <a:solidFill>
                  <a:schemeClr val="dk1"/>
                </a:solidFill>
                <a:latin typeface="Calibri"/>
                <a:ea typeface="Calibri"/>
                <a:cs typeface="Calibri"/>
                <a:sym typeface="Calibri"/>
              </a:rPr>
              <a:t>Snacks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Fruit is available for snack at break time.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u="sng">
                <a:solidFill>
                  <a:schemeClr val="dk1"/>
                </a:solidFill>
                <a:latin typeface="Calibri"/>
                <a:ea typeface="Calibri"/>
                <a:cs typeface="Calibri"/>
                <a:sym typeface="Calibri"/>
              </a:rPr>
              <a:t>Label</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Please label clothes (especially jumpers).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u="sng">
                <a:solidFill>
                  <a:schemeClr val="dk1"/>
                </a:solidFill>
                <a:latin typeface="Calibri"/>
                <a:ea typeface="Calibri"/>
                <a:cs typeface="Calibri"/>
                <a:sym typeface="Calibri"/>
              </a:rPr>
              <a:t>School Meals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The menu is available, please discuss the choices with your child so they are familiar with their choices. We will endeavour to let you know any changes ahead of the day.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We have children in the school with </a:t>
            </a:r>
            <a:r>
              <a:rPr lang="en-GB" sz="1800" b="1" u="sng">
                <a:solidFill>
                  <a:schemeClr val="dk1"/>
                </a:solidFill>
                <a:latin typeface="Calibri"/>
                <a:ea typeface="Calibri"/>
                <a:cs typeface="Calibri"/>
                <a:sym typeface="Calibri"/>
              </a:rPr>
              <a:t>severe anaphylactic allergies.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Please remember we are a </a:t>
            </a:r>
            <a:r>
              <a:rPr lang="en-GB" sz="1800" b="1">
                <a:solidFill>
                  <a:schemeClr val="dk1"/>
                </a:solidFill>
                <a:latin typeface="Calibri"/>
                <a:ea typeface="Calibri"/>
                <a:cs typeface="Calibri"/>
                <a:sym typeface="Calibri"/>
              </a:rPr>
              <a:t>NUT FREE SCHOOL</a:t>
            </a:r>
            <a:r>
              <a:rPr lang="en-GB" sz="1800">
                <a:solidFill>
                  <a:schemeClr val="dk1"/>
                </a:solidFill>
                <a:latin typeface="Calibri"/>
                <a:ea typeface="Calibri"/>
                <a:cs typeface="Calibri"/>
                <a:sym typeface="Calibri"/>
              </a:rPr>
              <a:t> and to be mindful of products with eggs and milk.  If you wish to send anything in to celebrate birthdays we are asking to choose small sweets rather than cakes.</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Please note that we are also unable to give out lists/names for birthday parties due to GDPR.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p:nvPr/>
        </p:nvSpPr>
        <p:spPr>
          <a:xfrm>
            <a:off x="395537" y="682471"/>
            <a:ext cx="8208912" cy="48936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u="sng">
                <a:solidFill>
                  <a:schemeClr val="dk1"/>
                </a:solidFill>
                <a:latin typeface="Calibri"/>
                <a:ea typeface="Calibri"/>
                <a:cs typeface="Calibri"/>
                <a:sym typeface="Calibri"/>
              </a:rPr>
              <a:t>Friday Assembly</a:t>
            </a:r>
            <a:endParaRPr/>
          </a:p>
          <a:p>
            <a:pPr marL="0" marR="0" lvl="0" indent="0" algn="ctr" rtl="0">
              <a:spcBef>
                <a:spcPts val="0"/>
              </a:spcBef>
              <a:spcAft>
                <a:spcPts val="0"/>
              </a:spcAft>
              <a:buNone/>
            </a:pPr>
            <a:endParaRPr sz="2400" b="1"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Each week we will pick two of our children to receive an award for a special achievement that week – one linked to our curriculum and learning and another for a child that has ‘shone bright’ that week.</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Parents will be informed on a Friday and can attend the assembly the following Friday at 2:40pm.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The children who receive a certificate will have a small treat and time to share their learning the following week with Mrs Grimster or Mrs Cooper.</a:t>
            </a: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p:nvPr/>
        </p:nvSpPr>
        <p:spPr>
          <a:xfrm>
            <a:off x="539552" y="116632"/>
            <a:ext cx="8208912" cy="63094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u="sng">
                <a:solidFill>
                  <a:schemeClr val="dk1"/>
                </a:solidFill>
                <a:latin typeface="Calibri"/>
                <a:ea typeface="Calibri"/>
                <a:cs typeface="Calibri"/>
                <a:sym typeface="Calibri"/>
              </a:rPr>
              <a:t>Time off school</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In case of illness: phone school office before 9.30am</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Requested time off school: please complete the request form available online or from the office.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We are expected to issue Fixed Penalty Notices for more than 10 sessions (1 day = 2 sessions) of unauthorised absence in a ten week period.</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We do monitor late arrivals and those who have regular time off school and will be in touch where necessary to offer support.</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The gate opens at 8.40am and closes at 8.55am.</a:t>
            </a:r>
            <a:r>
              <a:rPr lang="en-GB" sz="2000">
                <a:solidFill>
                  <a:schemeClr val="dk1"/>
                </a:solidFill>
                <a:latin typeface="Calibri"/>
                <a:ea typeface="Calibri"/>
                <a:cs typeface="Calibri"/>
                <a:sym typeface="Calibri"/>
              </a:rPr>
              <a:t> There are learning activities in classrooms from 8.40am so please ensure a prompt arrival.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We are only able to administer medication if it has been prescribed for 4 times a day.  Please keep us updated with any health information e.g. asthma diagnosis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p:nvPr/>
        </p:nvSpPr>
        <p:spPr>
          <a:xfrm>
            <a:off x="395537" y="308660"/>
            <a:ext cx="8208912" cy="61709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u="sng">
                <a:solidFill>
                  <a:schemeClr val="dk1"/>
                </a:solidFill>
                <a:latin typeface="Calibri"/>
                <a:ea typeface="Calibri"/>
                <a:cs typeface="Calibri"/>
                <a:sym typeface="Calibri"/>
              </a:rPr>
              <a:t>Communication and Progress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As a school we want to keep parents and carers up-to-date with their child’s education and what is happening in school.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All information will be sent through E-Schools emails or Tapestry in F”</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At the start of each half term your class teacher will send you a message regarding all information for that half term and the link to the class page for curriculum information</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Important Dates poster overview will be sent out each half term</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Fortnightly newsletter</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A member of staff on the doors every morning to pass important messages to and Mrs Grimster will be on one of the gates too</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Follow our Greasby Infant School Facebook page for celebrations of what we have been up to!</a:t>
            </a:r>
            <a:endParaRPr/>
          </a:p>
          <a:p>
            <a:pPr marL="342900" marR="0" lvl="0" indent="-234950" algn="l" rtl="0">
              <a:spcBef>
                <a:spcPts val="0"/>
              </a:spcBef>
              <a:spcAft>
                <a:spcPts val="0"/>
              </a:spcAft>
              <a:buClr>
                <a:schemeClr val="dk1"/>
              </a:buClr>
              <a:buSzPts val="1700"/>
              <a:buFont typeface="Arial"/>
              <a:buNone/>
            </a:pPr>
            <a:endParaRPr sz="17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Invitation to our praise assembly if your child is receiving one of the certificates.  These will be sent on a Friday evening for the following Friday.</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Termly events to share and celebrate your child’s learning.</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2 Parents Evenings – November and March 3:30-6:00pm. </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One end of year report with option for meeting from this if needed.</a:t>
            </a:r>
            <a:endParaRPr/>
          </a:p>
          <a:p>
            <a:pPr marL="342900" marR="0" lvl="0" indent="-342900" algn="l" rtl="0">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If the class teacher has any concerns regarding your child’s progress they will arrange a meeting with you to discuss about steps to support them</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p:nvPr/>
        </p:nvSpPr>
        <p:spPr>
          <a:xfrm>
            <a:off x="323529" y="404664"/>
            <a:ext cx="8064900" cy="643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Questions and Concerns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If you have questions or concerns please let us know so these can be dealt with promptly.  Please understand that a teacher or member of staff may not be able to respond on the same day due to their teaching commitments and will not answer outside of their working hours.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Parental ‘What’s app’ groups are very helpful but please come directly to school staff with questions e.g. Why is my child having a baked potato each day? </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Parent partnership is very important to us and we ask all parents/carers to follow our Parent Code of Conduct and procedures we have in place.  In particular, please take care when parking and ensure not parking on corners, in zoned areas and over people’s drives.</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5"/>
          <p:cNvSpPr txBox="1"/>
          <p:nvPr/>
        </p:nvSpPr>
        <p:spPr>
          <a:xfrm>
            <a:off x="467544" y="260648"/>
            <a:ext cx="8208900" cy="624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Who to speak to at Greasby…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First port of call should always be your child’s teacher.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Headteacher – Mrs Grimster</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headteacher@greasby-infant.wirral.sch.uk</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Deputy Headteacher – Mrs Cooper</a:t>
            </a:r>
            <a:endParaRPr/>
          </a:p>
          <a:p>
            <a:pPr marL="0" marR="0" lvl="0" indent="0" algn="l" rtl="0">
              <a:spcBef>
                <a:spcPts val="0"/>
              </a:spcBef>
              <a:spcAft>
                <a:spcPts val="0"/>
              </a:spcAft>
              <a:buNone/>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scooper@greasby-infant.wirral.sch.uk</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SENCO – Miss Jones</a:t>
            </a:r>
            <a:endParaRPr/>
          </a:p>
          <a:p>
            <a:pPr marL="0" marR="0" lvl="0" indent="0" algn="l" rtl="0">
              <a:spcBef>
                <a:spcPts val="0"/>
              </a:spcBef>
              <a:spcAft>
                <a:spcPts val="0"/>
              </a:spcAft>
              <a:buNone/>
            </a:pPr>
            <a:r>
              <a:rPr lang="en-GB"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hjones@greasby-infant.wirral.sch.uk</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School Office</a:t>
            </a:r>
            <a:endParaRPr/>
          </a:p>
          <a:p>
            <a:pPr marL="0" marR="0" lvl="0" indent="0" algn="l" rtl="0">
              <a:spcBef>
                <a:spcPts val="0"/>
              </a:spcBef>
              <a:spcAft>
                <a:spcPts val="0"/>
              </a:spcAft>
              <a:buNone/>
            </a:pPr>
            <a:r>
              <a:rPr lang="en-GB"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schooloffice@greasby-infant.wirral.sch.uk</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6"/>
          <p:cNvSpPr txBox="1"/>
          <p:nvPr/>
        </p:nvSpPr>
        <p:spPr>
          <a:xfrm>
            <a:off x="395537" y="682471"/>
            <a:ext cx="3312367"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FOGIS</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Involving yourself with the FOGIS is important.</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If you would like to get involved please email</a:t>
            </a:r>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fogis2023@gmail.com</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_____</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We need your support ~ thank you.</a:t>
            </a:r>
            <a:endParaRPr/>
          </a:p>
        </p:txBody>
      </p:sp>
      <p:pic>
        <p:nvPicPr>
          <p:cNvPr id="187" name="Google Shape;187;p16" descr="YOUR PTA  NEEDS YOU"/>
          <p:cNvPicPr preferRelativeResize="0"/>
          <p:nvPr/>
        </p:nvPicPr>
        <p:blipFill rotWithShape="1">
          <a:blip r:embed="rId3">
            <a:alphaModFix/>
          </a:blip>
          <a:srcRect/>
          <a:stretch/>
        </p:blipFill>
        <p:spPr>
          <a:xfrm>
            <a:off x="3870898" y="476672"/>
            <a:ext cx="4975941" cy="58052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7"/>
          <p:cNvSpPr txBox="1"/>
          <p:nvPr/>
        </p:nvSpPr>
        <p:spPr>
          <a:xfrm>
            <a:off x="899592" y="1052736"/>
            <a:ext cx="7056784" cy="50167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u="sng">
                <a:solidFill>
                  <a:schemeClr val="dk1"/>
                </a:solidFill>
                <a:latin typeface="Calibri"/>
                <a:ea typeface="Calibri"/>
                <a:cs typeface="Calibri"/>
                <a:sym typeface="Calibri"/>
              </a:rPr>
              <a:t>YEAR 2 SAT’s</a:t>
            </a:r>
            <a:endParaRPr/>
          </a:p>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r>
              <a:rPr lang="en-GB" sz="4000">
                <a:solidFill>
                  <a:schemeClr val="dk1"/>
                </a:solidFill>
                <a:latin typeface="Calibri"/>
                <a:ea typeface="Calibri"/>
                <a:cs typeface="Calibri"/>
                <a:sym typeface="Calibri"/>
              </a:rPr>
              <a:t>There are no compulsory SATs tests for Year 2.</a:t>
            </a:r>
            <a:endParaRPr/>
          </a:p>
          <a:p>
            <a:pPr marL="0" marR="0" lvl="0" indent="0" algn="ctr"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r>
              <a:rPr lang="en-GB" sz="4000">
                <a:solidFill>
                  <a:schemeClr val="dk1"/>
                </a:solidFill>
                <a:latin typeface="Calibri"/>
                <a:ea typeface="Calibri"/>
                <a:cs typeface="Calibri"/>
                <a:sym typeface="Calibri"/>
              </a:rPr>
              <a:t>We will still use the tests to support our teacher assessment judgements</a:t>
            </a:r>
            <a:r>
              <a:rPr lang="en-GB" sz="1800">
                <a:solidFill>
                  <a:schemeClr val="dk1"/>
                </a:solidFill>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p:nvPr/>
        </p:nvSpPr>
        <p:spPr>
          <a:xfrm>
            <a:off x="4999858" y="520429"/>
            <a:ext cx="7920880" cy="56630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Great Websites </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Spelling Frame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BBC Bitesize</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Spell Zone (word lists)</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School Run </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(for parents!)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8" name="Google Shape;198;p18"/>
          <p:cNvPicPr preferRelativeResize="0"/>
          <p:nvPr/>
        </p:nvPicPr>
        <p:blipFill rotWithShape="1">
          <a:blip r:embed="rId3">
            <a:alphaModFix/>
          </a:blip>
          <a:srcRect/>
          <a:stretch/>
        </p:blipFill>
        <p:spPr>
          <a:xfrm>
            <a:off x="2879952" y="1084835"/>
            <a:ext cx="1276350" cy="1323975"/>
          </a:xfrm>
          <a:prstGeom prst="rect">
            <a:avLst/>
          </a:prstGeom>
          <a:noFill/>
          <a:ln>
            <a:noFill/>
          </a:ln>
        </p:spPr>
      </p:pic>
      <p:pic>
        <p:nvPicPr>
          <p:cNvPr id="199" name="Google Shape;199;p18"/>
          <p:cNvPicPr preferRelativeResize="0"/>
          <p:nvPr/>
        </p:nvPicPr>
        <p:blipFill rotWithShape="1">
          <a:blip r:embed="rId4">
            <a:alphaModFix/>
          </a:blip>
          <a:srcRect/>
          <a:stretch/>
        </p:blipFill>
        <p:spPr>
          <a:xfrm>
            <a:off x="3256189" y="2705643"/>
            <a:ext cx="1368177" cy="1368177"/>
          </a:xfrm>
          <a:prstGeom prst="rect">
            <a:avLst/>
          </a:prstGeom>
          <a:noFill/>
          <a:ln>
            <a:noFill/>
          </a:ln>
        </p:spPr>
      </p:pic>
      <p:sp>
        <p:nvSpPr>
          <p:cNvPr id="200" name="Google Shape;200;p18"/>
          <p:cNvSpPr txBox="1"/>
          <p:nvPr/>
        </p:nvSpPr>
        <p:spPr>
          <a:xfrm>
            <a:off x="615865" y="687164"/>
            <a:ext cx="7920880" cy="46782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Great Apps </a:t>
            </a:r>
            <a:r>
              <a:rPr lang="en-GB"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Squeebles</a:t>
            </a: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Hit the Button </a:t>
            </a:r>
            <a:endParaRPr sz="1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Doodle Maths </a:t>
            </a:r>
            <a:endParaRPr/>
          </a:p>
        </p:txBody>
      </p:sp>
      <p:pic>
        <p:nvPicPr>
          <p:cNvPr id="201" name="Google Shape;201;p18"/>
          <p:cNvPicPr preferRelativeResize="0"/>
          <p:nvPr/>
        </p:nvPicPr>
        <p:blipFill rotWithShape="1">
          <a:blip r:embed="rId5">
            <a:alphaModFix/>
          </a:blip>
          <a:srcRect/>
          <a:stretch/>
        </p:blipFill>
        <p:spPr>
          <a:xfrm>
            <a:off x="1954029" y="5365368"/>
            <a:ext cx="1851845" cy="941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2843807" y="275047"/>
            <a:ext cx="3456300" cy="2650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a:t>Welcome to Y1 Woodpeckers </a:t>
            </a:r>
            <a:endParaRPr/>
          </a:p>
        </p:txBody>
      </p:sp>
      <p:pic>
        <p:nvPicPr>
          <p:cNvPr id="96" name="Google Shape;96;p2" descr="L 23-26 cm. WS 38-44 cm. &#10;Breeds in all kinds of woodland, especially with stands of spruce and pine (Conifer seeds important winter food), also larger parks and gardens.; in Britain mostly in deciduous/mixed woods, often with good element of aspen and waterlogged regrowth. &#10;Alert and cautious, but in winter may visit bird tables etc. &#10;Food insects, conifer seeds, at times also bird eggs and nestlings. In some autumns, when cone crop fails in northern taiga, makes invasion-like migrations to S and SW. &#10;Nest in all sort of soft Wood, such as Birch. Entrance c. 5x6 cm. &#10; &#10;This is a very common Species in the Dutch Forests."/>
          <p:cNvPicPr preferRelativeResize="0"/>
          <p:nvPr/>
        </p:nvPicPr>
        <p:blipFill rotWithShape="1">
          <a:blip r:embed="rId3">
            <a:alphaModFix/>
          </a:blip>
          <a:srcRect l="44286" t="14277" b="14102"/>
          <a:stretch/>
        </p:blipFill>
        <p:spPr>
          <a:xfrm>
            <a:off x="171027" y="188048"/>
            <a:ext cx="1137848" cy="1284149"/>
          </a:xfrm>
          <a:prstGeom prst="rect">
            <a:avLst/>
          </a:prstGeom>
          <a:noFill/>
          <a:ln>
            <a:noFill/>
          </a:ln>
        </p:spPr>
      </p:pic>
      <p:pic>
        <p:nvPicPr>
          <p:cNvPr id="97" name="Google Shape;97;p2" descr="Great spotted woodpecker (Dendrocopos major)"/>
          <p:cNvPicPr preferRelativeResize="0"/>
          <p:nvPr/>
        </p:nvPicPr>
        <p:blipFill rotWithShape="1">
          <a:blip r:embed="rId4">
            <a:alphaModFix/>
          </a:blip>
          <a:srcRect l="36680" t="14831" r="23057" b="14283"/>
          <a:stretch/>
        </p:blipFill>
        <p:spPr>
          <a:xfrm>
            <a:off x="7835032" y="188048"/>
            <a:ext cx="1095173" cy="1284154"/>
          </a:xfrm>
          <a:prstGeom prst="rect">
            <a:avLst/>
          </a:prstGeom>
          <a:noFill/>
          <a:ln>
            <a:noFill/>
          </a:ln>
        </p:spPr>
      </p:pic>
      <p:sp>
        <p:nvSpPr>
          <p:cNvPr id="98" name="Google Shape;98;p2"/>
          <p:cNvSpPr txBox="1"/>
          <p:nvPr/>
        </p:nvSpPr>
        <p:spPr>
          <a:xfrm>
            <a:off x="972559" y="6124331"/>
            <a:ext cx="201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a:solidFill>
                  <a:schemeClr val="dk1"/>
                </a:solidFill>
                <a:latin typeface="Calibri"/>
                <a:ea typeface="Calibri"/>
                <a:cs typeface="Calibri"/>
                <a:sym typeface="Calibri"/>
              </a:rPr>
              <a:t>Mrs Clark</a:t>
            </a:r>
            <a:endParaRPr/>
          </a:p>
        </p:txBody>
      </p:sp>
      <p:sp>
        <p:nvSpPr>
          <p:cNvPr id="99" name="Google Shape;99;p2"/>
          <p:cNvSpPr txBox="1"/>
          <p:nvPr/>
        </p:nvSpPr>
        <p:spPr>
          <a:xfrm>
            <a:off x="5671352" y="6124331"/>
            <a:ext cx="201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Miss Dunne</a:t>
            </a:r>
            <a:endParaRPr/>
          </a:p>
        </p:txBody>
      </p:sp>
      <p:sp>
        <p:nvSpPr>
          <p:cNvPr id="100" name="Google Shape;100;p2"/>
          <p:cNvSpPr txBox="1"/>
          <p:nvPr/>
        </p:nvSpPr>
        <p:spPr>
          <a:xfrm>
            <a:off x="437875" y="3311475"/>
            <a:ext cx="3885600" cy="29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solidFill>
                  <a:schemeClr val="dk1"/>
                </a:solidFill>
                <a:latin typeface="Calibri"/>
                <a:ea typeface="Calibri"/>
                <a:cs typeface="Calibri"/>
                <a:sym typeface="Calibri"/>
              </a:rPr>
              <a:t>Welcome! </a:t>
            </a: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GB" sz="2000">
                <a:solidFill>
                  <a:schemeClr val="dk1"/>
                </a:solidFill>
                <a:latin typeface="Calibri"/>
                <a:ea typeface="Calibri"/>
                <a:cs typeface="Calibri"/>
                <a:sym typeface="Calibri"/>
              </a:rPr>
              <a:t>I’m Mrs Clark and I love teaching Year 1. This is a wonderful year where the children make so much progress. I have 2 wonderful children of my own who are about to fly the nest. I love languages, travel, books and theatre. </a:t>
            </a:r>
            <a:endParaRPr sz="2000">
              <a:solidFill>
                <a:schemeClr val="dk1"/>
              </a:solidFill>
              <a:latin typeface="Calibri"/>
              <a:ea typeface="Calibri"/>
              <a:cs typeface="Calibri"/>
              <a:sym typeface="Calibri"/>
            </a:endParaRPr>
          </a:p>
        </p:txBody>
      </p:sp>
      <p:sp>
        <p:nvSpPr>
          <p:cNvPr id="101" name="Google Shape;101;p2"/>
          <p:cNvSpPr txBox="1"/>
          <p:nvPr/>
        </p:nvSpPr>
        <p:spPr>
          <a:xfrm>
            <a:off x="4461200" y="2925250"/>
            <a:ext cx="4367700" cy="31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GB" sz="2000">
                <a:solidFill>
                  <a:schemeClr val="dk1"/>
                </a:solidFill>
                <a:latin typeface="Calibri"/>
                <a:ea typeface="Calibri"/>
                <a:cs typeface="Calibri"/>
                <a:sym typeface="Calibri"/>
              </a:rPr>
              <a:t>I’m Miss Dunne and I have worked with Mrs Clark in Y1 for the past year. I have a 2 year old little girl so I love bringing that care and nurturing  feel to the classroom allowing children to grow in confidence and independence. I love reading, art and teaching science.</a:t>
            </a:r>
            <a:endParaRPr sz="20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5">
            <a:alphaModFix/>
          </a:blip>
          <a:srcRect b="19756"/>
          <a:stretch/>
        </p:blipFill>
        <p:spPr>
          <a:xfrm>
            <a:off x="1233750" y="1121174"/>
            <a:ext cx="1755097" cy="2190300"/>
          </a:xfrm>
          <a:prstGeom prst="rect">
            <a:avLst/>
          </a:prstGeom>
          <a:noFill/>
          <a:ln>
            <a:noFill/>
          </a:ln>
        </p:spPr>
      </p:pic>
      <p:pic>
        <p:nvPicPr>
          <p:cNvPr id="103" name="Google Shape;103;p2" title="Screenshot 2025-09-17 at 11.01.33.png"/>
          <p:cNvPicPr preferRelativeResize="0"/>
          <p:nvPr/>
        </p:nvPicPr>
        <p:blipFill rotWithShape="1">
          <a:blip r:embed="rId6">
            <a:alphaModFix/>
          </a:blip>
          <a:srcRect l="5873"/>
          <a:stretch/>
        </p:blipFill>
        <p:spPr>
          <a:xfrm>
            <a:off x="6365275" y="1282725"/>
            <a:ext cx="1897850" cy="197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1" u="sng"/>
              <a:t>Our New Vision</a:t>
            </a:r>
            <a:endParaRPr/>
          </a:p>
        </p:txBody>
      </p:sp>
      <p:pic>
        <p:nvPicPr>
          <p:cNvPr id="110" name="Google Shape;110;p3"/>
          <p:cNvPicPr preferRelativeResize="0"/>
          <p:nvPr/>
        </p:nvPicPr>
        <p:blipFill rotWithShape="1">
          <a:blip r:embed="rId3">
            <a:alphaModFix/>
          </a:blip>
          <a:srcRect/>
          <a:stretch/>
        </p:blipFill>
        <p:spPr>
          <a:xfrm>
            <a:off x="160850" y="1417650"/>
            <a:ext cx="8746475" cy="480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descr="https://2.bp.blogspot.com/-YZmpWXuCMOE/VyNlJ2ho3xI/AAAAAAAAAEg/ZV83QYbqkJ42yEKb4F_lYaFL1gZKITbAgCLcB/s1600/Poster%2B-%2BSchool%2BRules%2BApril%2B2016.jpg"/>
          <p:cNvSpPr/>
          <p:nvPr/>
        </p:nvSpPr>
        <p:spPr>
          <a:xfrm>
            <a:off x="63500" y="-136525"/>
            <a:ext cx="10772775" cy="152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4" descr="https://2.bp.blogspot.com/-YZmpWXuCMOE/VyNlJ2ho3xI/AAAAAAAAAEg/ZV83QYbqkJ42yEKb4F_lYaFL1gZKITbAgCLcB/s1600/Poster%2B-%2BSchool%2BRules%2BApril%2B2016.jpg"/>
          <p:cNvSpPr/>
          <p:nvPr/>
        </p:nvSpPr>
        <p:spPr>
          <a:xfrm>
            <a:off x="215900" y="15875"/>
            <a:ext cx="10772775" cy="1524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4" descr="Paul Dix Behaviour - Lessons - Tes Teach"/>
          <p:cNvSpPr/>
          <p:nvPr/>
        </p:nvSpPr>
        <p:spPr>
          <a:xfrm>
            <a:off x="275927" y="117998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8" name="Google Shape;118;p4"/>
          <p:cNvPicPr preferRelativeResize="0"/>
          <p:nvPr/>
        </p:nvPicPr>
        <p:blipFill rotWithShape="1">
          <a:blip r:embed="rId3">
            <a:alphaModFix/>
          </a:blip>
          <a:srcRect/>
          <a:stretch/>
        </p:blipFill>
        <p:spPr>
          <a:xfrm>
            <a:off x="3059832" y="962203"/>
            <a:ext cx="2852316" cy="2852316"/>
          </a:xfrm>
          <a:prstGeom prst="rect">
            <a:avLst/>
          </a:prstGeom>
          <a:noFill/>
          <a:ln>
            <a:noFill/>
          </a:ln>
        </p:spPr>
      </p:pic>
      <p:sp>
        <p:nvSpPr>
          <p:cNvPr id="119" name="Google Shape;119;p4"/>
          <p:cNvSpPr txBox="1"/>
          <p:nvPr/>
        </p:nvSpPr>
        <p:spPr>
          <a:xfrm>
            <a:off x="3203848" y="315872"/>
            <a:ext cx="82089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u="sng">
                <a:solidFill>
                  <a:schemeClr val="dk1"/>
                </a:solidFill>
                <a:latin typeface="Calibri"/>
                <a:ea typeface="Calibri"/>
                <a:cs typeface="Calibri"/>
                <a:sym typeface="Calibri"/>
              </a:rPr>
              <a:t>School Rules</a:t>
            </a:r>
            <a:endParaRPr sz="3600" b="1" u="sng">
              <a:solidFill>
                <a:schemeClr val="dk1"/>
              </a:solidFill>
              <a:latin typeface="Calibri"/>
              <a:ea typeface="Calibri"/>
              <a:cs typeface="Calibri"/>
              <a:sym typeface="Calibri"/>
            </a:endParaRPr>
          </a:p>
        </p:txBody>
      </p:sp>
      <p:sp>
        <p:nvSpPr>
          <p:cNvPr id="120" name="Google Shape;120;p4"/>
          <p:cNvSpPr txBox="1"/>
          <p:nvPr/>
        </p:nvSpPr>
        <p:spPr>
          <a:xfrm>
            <a:off x="275927" y="4005064"/>
            <a:ext cx="8616553" cy="21852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a:solidFill>
                  <a:schemeClr val="dk1"/>
                </a:solidFill>
                <a:latin typeface="Calibri"/>
                <a:ea typeface="Calibri"/>
                <a:cs typeface="Calibri"/>
                <a:sym typeface="Calibri"/>
              </a:rPr>
              <a:t>Ready, Respectful, Safe</a:t>
            </a:r>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Ready – Correct uniform, reading book, listening, lining up</a:t>
            </a:r>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Respect – For our school community and our environment </a:t>
            </a:r>
            <a:endParaRPr/>
          </a:p>
          <a:p>
            <a:pPr marL="0" marR="0" lvl="0" indent="0" algn="ctr" rtl="0">
              <a:spcBef>
                <a:spcPts val="0"/>
              </a:spcBef>
              <a:spcAft>
                <a:spcPts val="0"/>
              </a:spcAft>
              <a:buNone/>
            </a:pPr>
            <a:r>
              <a:rPr lang="en-GB" sz="2400">
                <a:solidFill>
                  <a:schemeClr val="dk1"/>
                </a:solidFill>
                <a:latin typeface="Calibri"/>
                <a:ea typeface="Calibri"/>
                <a:cs typeface="Calibri"/>
                <a:sym typeface="Calibri"/>
              </a:rPr>
              <a:t>Safe – Looking after each other, online safety, stranger danger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p:nvPr/>
        </p:nvSpPr>
        <p:spPr>
          <a:xfrm>
            <a:off x="841600" y="88799"/>
            <a:ext cx="7599600" cy="634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u="sng">
                <a:solidFill>
                  <a:schemeClr val="dk1"/>
                </a:solidFill>
                <a:latin typeface="Calibri"/>
                <a:ea typeface="Calibri"/>
                <a:cs typeface="Calibri"/>
                <a:sym typeface="Calibri"/>
              </a:rPr>
              <a:t>Topic outline for this year will be:</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Autumn –</a:t>
            </a:r>
            <a:r>
              <a:rPr lang="en-GB" sz="1600">
                <a:solidFill>
                  <a:schemeClr val="dk1"/>
                </a:solidFill>
                <a:latin typeface="Calibri"/>
                <a:ea typeface="Calibri"/>
                <a:cs typeface="Calibri"/>
                <a:sym typeface="Calibri"/>
              </a:rPr>
              <a:t> Daily Maths &amp; Literacy.</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Science - Materials and seasonal changes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Geography - Our School/Mapping &amp; Our Local Area (including walk)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History - History of Toys. School days past and present.</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a:solidFill>
                  <a:schemeClr val="dk1"/>
                </a:solidFill>
                <a:latin typeface="Calibri"/>
                <a:ea typeface="Calibri"/>
                <a:cs typeface="Calibri"/>
                <a:sym typeface="Calibri"/>
              </a:rPr>
              <a:t>PE, Art/DT, Music, Spanish, Computers, Jigsaw, Happy Minds.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Spring – </a:t>
            </a:r>
            <a:r>
              <a:rPr lang="en-GB" sz="1600">
                <a:solidFill>
                  <a:schemeClr val="dk1"/>
                </a:solidFill>
                <a:latin typeface="Calibri"/>
                <a:ea typeface="Calibri"/>
                <a:cs typeface="Calibri"/>
                <a:sym typeface="Calibri"/>
              </a:rPr>
              <a:t>Daily Maths &amp; Literacy.</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Science -  Animals including humans.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Geography - THe UK &amp; Its Seas. Seasons.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History - Technological artefacts. History of Space</a:t>
            </a: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n-GB" sz="1600">
                <a:solidFill>
                  <a:schemeClr val="dk1"/>
                </a:solidFill>
                <a:latin typeface="Calibri"/>
                <a:ea typeface="Calibri"/>
                <a:cs typeface="Calibri"/>
                <a:sym typeface="Calibri"/>
              </a:rPr>
              <a:t>PE, Art/DT, Music, Spanish, Computers, Jigsaw, Happy Minds.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Summer – </a:t>
            </a:r>
            <a:r>
              <a:rPr lang="en-GB" sz="1600">
                <a:solidFill>
                  <a:schemeClr val="dk1"/>
                </a:solidFill>
                <a:latin typeface="Calibri"/>
                <a:ea typeface="Calibri"/>
                <a:cs typeface="Calibri"/>
                <a:sym typeface="Calibri"/>
              </a:rPr>
              <a:t>Daily Maths &amp; Literacy.</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Science - Plants and seasonal changes.</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Geography - Hot &amp; Cold Places. Australia &amp; UK</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History - Grace Darling &amp; lifeboats. Local history &amp; History of the seaside. </a:t>
            </a:r>
            <a:endParaRPr sz="16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sz="1600">
                <a:solidFill>
                  <a:schemeClr val="dk1"/>
                </a:solidFill>
                <a:latin typeface="Calibri"/>
                <a:ea typeface="Calibri"/>
                <a:cs typeface="Calibri"/>
                <a:sym typeface="Calibri"/>
              </a:rPr>
              <a:t>PE, Art/DT, Music, Spanish, Computers, Jigsaw, Happy Minds.</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chemeClr val="dk1"/>
              </a:solidFill>
              <a:latin typeface="Calibri"/>
              <a:ea typeface="Calibri"/>
              <a:cs typeface="Calibri"/>
              <a:sym typeface="Calibri"/>
            </a:endParaRPr>
          </a:p>
          <a:p>
            <a:pPr marL="0" marR="0" lvl="0" indent="0" algn="l" rtl="0">
              <a:spcBef>
                <a:spcPts val="0"/>
              </a:spcBef>
              <a:spcAft>
                <a:spcPts val="0"/>
              </a:spcAft>
              <a:buNone/>
            </a:pPr>
            <a:r>
              <a:rPr lang="en-GB">
                <a:solidFill>
                  <a:schemeClr val="dk1"/>
                </a:solidFill>
                <a:latin typeface="Calibri"/>
                <a:ea typeface="Calibri"/>
                <a:cs typeface="Calibri"/>
                <a:sym typeface="Calibri"/>
              </a:rPr>
              <a:t>Curriculum overviews for each half term will be on the class page on the school website.  The link to this will be sent out each half term alongside any key information and PE days.</a:t>
            </a:r>
            <a:endParaRPr>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GB" sz="4000" b="1" u="sng"/>
              <a:t>Trips</a:t>
            </a:r>
            <a:endParaRPr/>
          </a:p>
        </p:txBody>
      </p:sp>
      <p:sp>
        <p:nvSpPr>
          <p:cNvPr id="131" name="Google Shape;131;p6"/>
          <p:cNvSpPr txBox="1">
            <a:spLocks noGrp="1"/>
          </p:cNvSpPr>
          <p:nvPr>
            <p:ph type="body" idx="1"/>
          </p:nvPr>
        </p:nvSpPr>
        <p:spPr>
          <a:xfrm>
            <a:off x="457200" y="1340776"/>
            <a:ext cx="8229600" cy="4856100"/>
          </a:xfrm>
          <a:prstGeom prst="rect">
            <a:avLst/>
          </a:prstGeom>
          <a:noFill/>
          <a:ln>
            <a:noFill/>
          </a:ln>
        </p:spPr>
        <p:txBody>
          <a:bodyPr spcFirstLastPara="1" wrap="square" lIns="91425" tIns="45700" rIns="91425" bIns="45700" anchor="t" anchorCtr="0">
            <a:normAutofit fontScale="62500" lnSpcReduction="20000"/>
          </a:bodyPr>
          <a:lstStyle/>
          <a:p>
            <a:pPr marL="342900" lvl="0" indent="-305421" algn="l" rtl="0">
              <a:spcBef>
                <a:spcPts val="0"/>
              </a:spcBef>
              <a:spcAft>
                <a:spcPts val="0"/>
              </a:spcAft>
              <a:buClr>
                <a:schemeClr val="dk1"/>
              </a:buClr>
              <a:buSzPct val="100000"/>
              <a:buChar char="•"/>
            </a:pPr>
            <a:r>
              <a:rPr lang="en-GB" sz="4175"/>
              <a:t>This year we will be visiting:</a:t>
            </a:r>
            <a:endParaRPr sz="4175"/>
          </a:p>
          <a:p>
            <a:pPr marL="0" lvl="0" indent="0" algn="l" rtl="0">
              <a:spcBef>
                <a:spcPts val="640"/>
              </a:spcBef>
              <a:spcAft>
                <a:spcPts val="0"/>
              </a:spcAft>
              <a:buClr>
                <a:schemeClr val="dk1"/>
              </a:buClr>
              <a:buSzPct val="76634"/>
              <a:buNone/>
            </a:pPr>
            <a:r>
              <a:rPr lang="en-GB" sz="4175"/>
              <a:t>Autumn Term – Whole school cinema trip</a:t>
            </a:r>
            <a:endParaRPr sz="4175"/>
          </a:p>
          <a:p>
            <a:pPr marL="0" lvl="0" indent="0" algn="l" rtl="0">
              <a:spcBef>
                <a:spcPts val="640"/>
              </a:spcBef>
              <a:spcAft>
                <a:spcPts val="0"/>
              </a:spcAft>
              <a:buClr>
                <a:schemeClr val="dk1"/>
              </a:buClr>
              <a:buSzPct val="76634"/>
              <a:buNone/>
            </a:pPr>
            <a:r>
              <a:rPr lang="en-GB" sz="4175"/>
              <a:t>Spring Term – Zoo Lab visit</a:t>
            </a:r>
            <a:endParaRPr sz="4175"/>
          </a:p>
          <a:p>
            <a:pPr marL="0" lvl="0" indent="0" algn="l" rtl="0">
              <a:spcBef>
                <a:spcPts val="640"/>
              </a:spcBef>
              <a:spcAft>
                <a:spcPts val="0"/>
              </a:spcAft>
              <a:buClr>
                <a:schemeClr val="dk1"/>
              </a:buClr>
              <a:buSzPct val="76634"/>
              <a:buNone/>
            </a:pPr>
            <a:r>
              <a:rPr lang="en-GB" sz="4175"/>
              <a:t>Summer Term –  Knowsley Safari Park (to be confirmed). </a:t>
            </a:r>
            <a:endParaRPr sz="4175"/>
          </a:p>
          <a:p>
            <a:pPr marL="0" lvl="0" indent="0" algn="l" rtl="0">
              <a:spcBef>
                <a:spcPts val="520"/>
              </a:spcBef>
              <a:spcAft>
                <a:spcPts val="0"/>
              </a:spcAft>
              <a:buClr>
                <a:schemeClr val="dk1"/>
              </a:buClr>
              <a:buSzPct val="72713"/>
              <a:buNone/>
            </a:pPr>
            <a:r>
              <a:rPr lang="en-GB" sz="3575"/>
              <a:t>We will always try and keep trips to the minimum cost.  Please speak to us if any issues.</a:t>
            </a:r>
            <a:endParaRPr sz="4175"/>
          </a:p>
          <a:p>
            <a:pPr marL="342900" lvl="0" indent="-305421" algn="l" rtl="0">
              <a:spcBef>
                <a:spcPts val="640"/>
              </a:spcBef>
              <a:spcAft>
                <a:spcPts val="0"/>
              </a:spcAft>
              <a:buClr>
                <a:schemeClr val="dk1"/>
              </a:buClr>
              <a:buSzPct val="100000"/>
              <a:buChar char="•"/>
            </a:pPr>
            <a:r>
              <a:rPr lang="en-GB" sz="4175"/>
              <a:t>We will inform you about local visits (e.g. church) as well. Walkers are always needed so please let us know if you can help!</a:t>
            </a:r>
            <a:endParaRPr sz="4175"/>
          </a:p>
          <a:p>
            <a:pPr marL="342900" lvl="0" indent="-139700" algn="l" rtl="0">
              <a:spcBef>
                <a:spcPts val="640"/>
              </a:spcBef>
              <a:spcAft>
                <a:spcPts val="0"/>
              </a:spcAft>
              <a:buClr>
                <a:schemeClr val="dk1"/>
              </a:buClr>
              <a:buSzPct val="100000"/>
              <a:buNone/>
            </a:pPr>
            <a:endParaRPr/>
          </a:p>
          <a:p>
            <a:pPr marL="342900" lvl="0" indent="-139700" algn="l" rtl="0">
              <a:spcBef>
                <a:spcPts val="640"/>
              </a:spcBef>
              <a:spcAft>
                <a:spcPts val="0"/>
              </a:spcAft>
              <a:buClr>
                <a:schemeClr val="dk1"/>
              </a:buClr>
              <a:buSzPct val="100000"/>
              <a:buNone/>
            </a:pPr>
            <a:endParaRPr/>
          </a:p>
          <a:p>
            <a:pPr marL="342900" lvl="0" indent="-139700" algn="l" rtl="0">
              <a:spcBef>
                <a:spcPts val="640"/>
              </a:spcBef>
              <a:spcAft>
                <a:spcPts val="0"/>
              </a:spcAft>
              <a:buClr>
                <a:schemeClr val="dk1"/>
              </a:buClr>
              <a:buSzPct val="100000"/>
              <a:buNone/>
            </a:pPr>
            <a:endParaRPr/>
          </a:p>
          <a:p>
            <a:pPr marL="342900" lvl="0" indent="-139700" algn="l" rtl="0">
              <a:spcBef>
                <a:spcPts val="640"/>
              </a:spcBef>
              <a:spcAft>
                <a:spcPts val="0"/>
              </a:spcAft>
              <a:buClr>
                <a:schemeClr val="dk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395537" y="682471"/>
            <a:ext cx="8208900" cy="523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dk1"/>
                </a:solidFill>
                <a:latin typeface="Calibri"/>
                <a:ea typeface="Calibri"/>
                <a:cs typeface="Calibri"/>
                <a:sym typeface="Calibri"/>
              </a:rPr>
              <a:t>PE will usually be on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u="sng">
                <a:solidFill>
                  <a:schemeClr val="dk1"/>
                </a:solidFill>
                <a:latin typeface="Calibri"/>
                <a:ea typeface="Calibri"/>
                <a:cs typeface="Calibri"/>
                <a:sym typeface="Calibri"/>
              </a:rPr>
              <a:t>Mondays</a:t>
            </a:r>
            <a:r>
              <a:rPr lang="en-GB" sz="2800">
                <a:solidFill>
                  <a:schemeClr val="dk1"/>
                </a:solidFill>
                <a:latin typeface="Calibri"/>
                <a:ea typeface="Calibri"/>
                <a:cs typeface="Calibri"/>
                <a:sym typeface="Calibri"/>
              </a:rPr>
              <a:t> and</a:t>
            </a:r>
            <a:r>
              <a:rPr lang="en-GB" sz="2800" u="sng">
                <a:solidFill>
                  <a:schemeClr val="dk1"/>
                </a:solidFill>
                <a:latin typeface="Calibri"/>
                <a:ea typeface="Calibri"/>
                <a:cs typeface="Calibri"/>
                <a:sym typeface="Calibri"/>
              </a:rPr>
              <a:t> Wednesdays </a:t>
            </a:r>
            <a:r>
              <a:rPr lang="en-GB" sz="2800">
                <a:solidFill>
                  <a:schemeClr val="dk1"/>
                </a:solidFill>
                <a:latin typeface="Calibri"/>
                <a:ea typeface="Calibri"/>
                <a:cs typeface="Calibri"/>
                <a:sym typeface="Calibri"/>
              </a:rPr>
              <a:t>this half term</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Your child will need the following items named:</a:t>
            </a:r>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White t-shirt, black shorts/jogging bottoms/leggings, trainers/pumps and a school jumper/cardigan.</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Children to come in to school on PE days in their PE Kit.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Sports Club Days – if it is not their PE day children need to bring their kit in to get changed into after school.</a:t>
            </a:r>
            <a:endParaRPr/>
          </a:p>
        </p:txBody>
      </p:sp>
      <p:pic>
        <p:nvPicPr>
          <p:cNvPr id="138" name="Google Shape;138;p7" descr="C:\Program Files (x86)\Microsoft Office\MEDIA\CAGCAT10\j0301480.wmf"/>
          <p:cNvPicPr preferRelativeResize="0"/>
          <p:nvPr/>
        </p:nvPicPr>
        <p:blipFill rotWithShape="1">
          <a:blip r:embed="rId3">
            <a:alphaModFix/>
          </a:blip>
          <a:srcRect/>
          <a:stretch/>
        </p:blipFill>
        <p:spPr>
          <a:xfrm>
            <a:off x="6805811" y="179026"/>
            <a:ext cx="1798638" cy="13382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p:nvPr/>
        </p:nvSpPr>
        <p:spPr>
          <a:xfrm>
            <a:off x="405841" y="219576"/>
            <a:ext cx="8083200" cy="523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GB" sz="3600" b="1" u="sng">
                <a:solidFill>
                  <a:schemeClr val="dk1"/>
                </a:solidFill>
                <a:latin typeface="Calibri"/>
                <a:ea typeface="Calibri"/>
                <a:cs typeface="Calibri"/>
                <a:sym typeface="Calibri"/>
              </a:rPr>
              <a:t>HOMEWORK</a:t>
            </a:r>
            <a:endParaRPr/>
          </a:p>
          <a:p>
            <a:pPr marL="0" marR="0" lvl="0" indent="0" algn="ctr" rtl="0">
              <a:spcBef>
                <a:spcPts val="0"/>
              </a:spcBef>
              <a:spcAft>
                <a:spcPts val="0"/>
              </a:spcAft>
              <a:buNone/>
            </a:pPr>
            <a:r>
              <a:rPr lang="en-GB" sz="2800">
                <a:solidFill>
                  <a:schemeClr val="dk1"/>
                </a:solidFill>
                <a:latin typeface="Calibri"/>
                <a:ea typeface="Calibri"/>
                <a:cs typeface="Calibri"/>
                <a:sym typeface="Calibri"/>
              </a:rPr>
              <a:t>Half-termly homework will be found on our website at the start of each half term. </a:t>
            </a:r>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a:solidFill>
                  <a:schemeClr val="dk1"/>
                </a:solidFill>
                <a:latin typeface="Calibri"/>
                <a:ea typeface="Calibri"/>
                <a:cs typeface="Calibri"/>
                <a:sym typeface="Calibri"/>
              </a:rPr>
              <a:t>In addition to this, Star Words (common exception words) will be sent home every other Friday for the children to practise reading and spelling.</a:t>
            </a:r>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GB" sz="2800">
                <a:solidFill>
                  <a:schemeClr val="dk1"/>
                </a:solidFill>
                <a:latin typeface="Calibri"/>
                <a:ea typeface="Calibri"/>
                <a:cs typeface="Calibri"/>
                <a:sym typeface="Calibri"/>
              </a:rPr>
              <a:t>Children to bring back their homework books on a Wednesday.  The work will be looked at throughout the half term.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p:nvPr/>
        </p:nvSpPr>
        <p:spPr>
          <a:xfrm>
            <a:off x="168706" y="224557"/>
            <a:ext cx="8208900" cy="215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Reading in year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2200">
                <a:solidFill>
                  <a:schemeClr val="dk1"/>
                </a:solidFill>
                <a:latin typeface="Calibri"/>
                <a:ea typeface="Calibri"/>
                <a:cs typeface="Calibri"/>
                <a:sym typeface="Calibri"/>
              </a:rPr>
              <a:t>Each child is expected to ‘Strive for five’ – </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GB" sz="2200">
                <a:solidFill>
                  <a:schemeClr val="dk1"/>
                </a:solidFill>
                <a:latin typeface="Calibri"/>
                <a:ea typeface="Calibri"/>
                <a:cs typeface="Calibri"/>
                <a:sym typeface="Calibri"/>
              </a:rPr>
              <a:t>this means </a:t>
            </a:r>
            <a:endParaRPr sz="1800"/>
          </a:p>
          <a:p>
            <a:pPr marL="0" marR="0" lvl="0" indent="0" algn="l" rtl="0">
              <a:spcBef>
                <a:spcPts val="0"/>
              </a:spcBef>
              <a:spcAft>
                <a:spcPts val="0"/>
              </a:spcAft>
              <a:buNone/>
            </a:pPr>
            <a:r>
              <a:rPr lang="en-GB" sz="2200">
                <a:solidFill>
                  <a:schemeClr val="dk1"/>
                </a:solidFill>
                <a:latin typeface="Calibri"/>
                <a:ea typeface="Calibri"/>
                <a:cs typeface="Calibri"/>
                <a:sym typeface="Calibri"/>
              </a:rPr>
              <a:t>reading at least 5 times a week at home.  </a:t>
            </a:r>
            <a:endParaRPr sz="1800"/>
          </a:p>
        </p:txBody>
      </p:sp>
      <p:pic>
        <p:nvPicPr>
          <p:cNvPr id="149" name="Google Shape;149;p9" descr="tumblr_mnq3hvftsT1r9mgqro1_1280">
            <a:hlinkClick r:id="rId3"/>
          </p:cNvPr>
          <p:cNvPicPr preferRelativeResize="0"/>
          <p:nvPr/>
        </p:nvPicPr>
        <p:blipFill rotWithShape="1">
          <a:blip r:embed="rId4">
            <a:alphaModFix/>
          </a:blip>
          <a:srcRect/>
          <a:stretch/>
        </p:blipFill>
        <p:spPr>
          <a:xfrm>
            <a:off x="5917952" y="224557"/>
            <a:ext cx="2914650" cy="3043238"/>
          </a:xfrm>
          <a:prstGeom prst="rect">
            <a:avLst/>
          </a:prstGeom>
          <a:noFill/>
          <a:ln>
            <a:noFill/>
          </a:ln>
        </p:spPr>
      </p:pic>
      <p:pic>
        <p:nvPicPr>
          <p:cNvPr id="150" name="Google Shape;150;p9" descr="Reading-quote-by-Dr.-Seuss">
            <a:hlinkClick r:id="rId5"/>
          </p:cNvPr>
          <p:cNvPicPr preferRelativeResize="0"/>
          <p:nvPr/>
        </p:nvPicPr>
        <p:blipFill rotWithShape="1">
          <a:blip r:embed="rId6">
            <a:alphaModFix/>
          </a:blip>
          <a:srcRect/>
          <a:stretch/>
        </p:blipFill>
        <p:spPr>
          <a:xfrm>
            <a:off x="384418" y="2636912"/>
            <a:ext cx="3888744" cy="4019990"/>
          </a:xfrm>
          <a:prstGeom prst="rect">
            <a:avLst/>
          </a:prstGeom>
          <a:noFill/>
          <a:ln>
            <a:noFill/>
          </a:ln>
        </p:spPr>
      </p:pic>
      <p:sp>
        <p:nvSpPr>
          <p:cNvPr id="151" name="Google Shape;151;p9"/>
          <p:cNvSpPr/>
          <p:nvPr/>
        </p:nvSpPr>
        <p:spPr>
          <a:xfrm>
            <a:off x="4427975" y="3933048"/>
            <a:ext cx="4572000" cy="262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latin typeface="Calibri"/>
                <a:ea typeface="Calibri"/>
                <a:cs typeface="Calibri"/>
                <a:sym typeface="Calibri"/>
              </a:rPr>
              <a:t>Reading Records are provided so that you can document when your child reads. Sometimes staff will comment if your child is reading individually.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Reading books and records are to be handed in on Thursday, and will be given out on a Friday.  Reading books will match your child’s phonetic ability.</a:t>
            </a:r>
            <a:endParaRPr sz="1800" u="sng">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1582</Words>
  <Application>Microsoft Macintosh PowerPoint</Application>
  <PresentationFormat>On-screen Show (4:3)</PresentationFormat>
  <Paragraphs>185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Meet the Teacher</vt:lpstr>
      <vt:lpstr>Welcome to Y1 Woodpeckers </vt:lpstr>
      <vt:lpstr>Our New Vision</vt:lpstr>
      <vt:lpstr>PowerPoint Presentation</vt:lpstr>
      <vt:lpstr>PowerPoint Presentation</vt:lpstr>
      <vt:lpstr>Trips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Headteacher</dc:creator>
  <cp:lastModifiedBy>Holly Dunne</cp:lastModifiedBy>
  <cp:revision>1</cp:revision>
  <dcterms:created xsi:type="dcterms:W3CDTF">2017-08-15T11:36:18Z</dcterms:created>
  <dcterms:modified xsi:type="dcterms:W3CDTF">2025-09-18T19:06:52Z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0x010100152F8D408C664F4487C63D2296F1E94B</vt:lpwstr>
  </property>
  <property fmtid="{D5CDD505-2E9C-101B-9397-08002B2CF9AE}" pid="3" name="MediaServiceImageTags">
    <vt:lpwstr/>
  </property>
</Properties>
</file>