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7556500" cy="10693400"/>
  <p:notesSz cx="6858000" cy="9144000"/>
  <p:embeddedFontLst>
    <p:embeddedFont>
      <p:font typeface="Montserrat Bold" charset="1" panose="00000800000000000000"/>
      <p:regular r:id="rId16"/>
    </p:embeddedFont>
    <p:embeddedFont>
      <p:font typeface="Montserrat" charset="1" panose="00000500000000000000"/>
      <p:regular r:id="rId17"/>
    </p:embeddedFont>
    <p:embeddedFont>
      <p:font typeface="Open Sauce" charset="1" panose="00000500000000000000"/>
      <p:regular r:id="rId18"/>
    </p:embeddedFont>
    <p:embeddedFont>
      <p:font typeface="Red Hat Display Bold" charset="1" panose="02010803040201060303"/>
      <p:regular r:id="rId19"/>
    </p:embeddedFont>
    <p:embeddedFont>
      <p:font typeface="Montserrat Medium" charset="1" panose="000006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png" Type="http://schemas.openxmlformats.org/officeDocument/2006/relationships/image"/><Relationship Id="rId11" Target="../media/image31.svg" Type="http://schemas.openxmlformats.org/officeDocument/2006/relationships/image"/><Relationship Id="rId12" Target="../media/image32.png" Type="http://schemas.openxmlformats.org/officeDocument/2006/relationships/image"/><Relationship Id="rId13" Target="../media/image3.png" Type="http://schemas.openxmlformats.org/officeDocument/2006/relationships/image"/><Relationship Id="rId14" Target="../media/image33.png" Type="http://schemas.openxmlformats.org/officeDocument/2006/relationships/image"/><Relationship Id="rId15" Target="../media/image1.png" Type="http://schemas.openxmlformats.org/officeDocument/2006/relationships/image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Relationship Id="rId8" Target="../media/image28.png" Type="http://schemas.openxmlformats.org/officeDocument/2006/relationships/image"/><Relationship Id="rId9" Target="../media/image29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1.png" Type="http://schemas.openxmlformats.org/officeDocument/2006/relationships/image"/><Relationship Id="rId6" Target="../media/image12.png" Type="http://schemas.openxmlformats.org/officeDocument/2006/relationships/image"/><Relationship Id="rId7" Target="../media/image13.jpeg" Type="http://schemas.openxmlformats.org/officeDocument/2006/relationships/image"/><Relationship Id="rId8" Target="../media/image14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0.png" Type="http://schemas.openxmlformats.org/officeDocument/2006/relationships/image"/><Relationship Id="rId4" Target="../media/image21.png" Type="http://schemas.openxmlformats.org/officeDocument/2006/relationships/image"/><Relationship Id="rId5" Target="https://myhappymind.org#:~:text=here%20for%20everyone.-,View%20on%20Amazon,-You%20Can%20Do" TargetMode="External" Type="http://schemas.openxmlformats.org/officeDocument/2006/relationships/hyperlink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16" y="10460508"/>
            <a:ext cx="7550484" cy="231492"/>
          </a:xfrm>
          <a:custGeom>
            <a:avLst/>
            <a:gdLst/>
            <a:ahLst/>
            <a:cxnLst/>
            <a:rect r="r" b="b" t="t" l="l"/>
            <a:pathLst>
              <a:path h="231492" w="7550484">
                <a:moveTo>
                  <a:pt x="0" y="0"/>
                </a:moveTo>
                <a:lnTo>
                  <a:pt x="7550484" y="0"/>
                </a:lnTo>
                <a:lnTo>
                  <a:pt x="7550484" y="231492"/>
                </a:lnTo>
                <a:lnTo>
                  <a:pt x="0" y="23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3820" y="296639"/>
            <a:ext cx="2566131" cy="1007238"/>
          </a:xfrm>
          <a:custGeom>
            <a:avLst/>
            <a:gdLst/>
            <a:ahLst/>
            <a:cxnLst/>
            <a:rect r="r" b="b" t="t" l="l"/>
            <a:pathLst>
              <a:path h="1007238" w="2566131">
                <a:moveTo>
                  <a:pt x="0" y="0"/>
                </a:moveTo>
                <a:lnTo>
                  <a:pt x="2566131" y="0"/>
                </a:lnTo>
                <a:lnTo>
                  <a:pt x="2566131" y="1007238"/>
                </a:lnTo>
                <a:lnTo>
                  <a:pt x="0" y="1007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25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01933" y="474667"/>
            <a:ext cx="1836247" cy="719257"/>
          </a:xfrm>
          <a:custGeom>
            <a:avLst/>
            <a:gdLst/>
            <a:ahLst/>
            <a:cxnLst/>
            <a:rect r="r" b="b" t="t" l="l"/>
            <a:pathLst>
              <a:path h="719257" w="1836247">
                <a:moveTo>
                  <a:pt x="0" y="0"/>
                </a:moveTo>
                <a:lnTo>
                  <a:pt x="1836247" y="0"/>
                </a:lnTo>
                <a:lnTo>
                  <a:pt x="1836247" y="719257"/>
                </a:lnTo>
                <a:lnTo>
                  <a:pt x="0" y="7192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7" t="0" r="-5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93339" y="4381820"/>
            <a:ext cx="6310180" cy="6310180"/>
          </a:xfrm>
          <a:custGeom>
            <a:avLst/>
            <a:gdLst/>
            <a:ahLst/>
            <a:cxnLst/>
            <a:rect r="r" b="b" t="t" l="l"/>
            <a:pathLst>
              <a:path h="6310180" w="6310180">
                <a:moveTo>
                  <a:pt x="0" y="0"/>
                </a:moveTo>
                <a:lnTo>
                  <a:pt x="6310180" y="0"/>
                </a:lnTo>
                <a:lnTo>
                  <a:pt x="6310180" y="6310180"/>
                </a:lnTo>
                <a:lnTo>
                  <a:pt x="0" y="63101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0678" y="2292001"/>
            <a:ext cx="6635502" cy="2254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-280" b="true">
                <a:solidFill>
                  <a:srgbClr val="55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Parent Newsletter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93820" y="1946558"/>
            <a:ext cx="4808113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b="true" sz="2000" spc="-30">
                <a:solidFill>
                  <a:srgbClr val="555457">
                    <a:alpha val="97647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Celebrate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41227" y="7259054"/>
            <a:ext cx="135031" cy="167646"/>
          </a:xfrm>
          <a:custGeom>
            <a:avLst/>
            <a:gdLst/>
            <a:ahLst/>
            <a:cxnLst/>
            <a:rect r="r" b="b" t="t" l="l"/>
            <a:pathLst>
              <a:path h="167646" w="135031">
                <a:moveTo>
                  <a:pt x="0" y="0"/>
                </a:moveTo>
                <a:lnTo>
                  <a:pt x="135031" y="0"/>
                </a:lnTo>
                <a:lnTo>
                  <a:pt x="135031" y="167645"/>
                </a:lnTo>
                <a:lnTo>
                  <a:pt x="0" y="1676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28105" y="7575793"/>
            <a:ext cx="161275" cy="160689"/>
          </a:xfrm>
          <a:custGeom>
            <a:avLst/>
            <a:gdLst/>
            <a:ahLst/>
            <a:cxnLst/>
            <a:rect r="r" b="b" t="t" l="l"/>
            <a:pathLst>
              <a:path h="160689" w="161275">
                <a:moveTo>
                  <a:pt x="0" y="0"/>
                </a:moveTo>
                <a:lnTo>
                  <a:pt x="161275" y="0"/>
                </a:lnTo>
                <a:lnTo>
                  <a:pt x="161275" y="160688"/>
                </a:lnTo>
                <a:lnTo>
                  <a:pt x="0" y="1606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928105" y="8198493"/>
            <a:ext cx="161275" cy="161275"/>
          </a:xfrm>
          <a:custGeom>
            <a:avLst/>
            <a:gdLst/>
            <a:ahLst/>
            <a:cxnLst/>
            <a:rect r="r" b="b" t="t" l="l"/>
            <a:pathLst>
              <a:path h="161275" w="161275">
                <a:moveTo>
                  <a:pt x="0" y="0"/>
                </a:moveTo>
                <a:lnTo>
                  <a:pt x="161275" y="0"/>
                </a:lnTo>
                <a:lnTo>
                  <a:pt x="161275" y="161275"/>
                </a:lnTo>
                <a:lnTo>
                  <a:pt x="0" y="1612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933432" y="7888881"/>
            <a:ext cx="161275" cy="161275"/>
          </a:xfrm>
          <a:custGeom>
            <a:avLst/>
            <a:gdLst/>
            <a:ahLst/>
            <a:cxnLst/>
            <a:rect r="r" b="b" t="t" l="l"/>
            <a:pathLst>
              <a:path h="161275" w="161275">
                <a:moveTo>
                  <a:pt x="0" y="0"/>
                </a:moveTo>
                <a:lnTo>
                  <a:pt x="161275" y="0"/>
                </a:lnTo>
                <a:lnTo>
                  <a:pt x="161275" y="161275"/>
                </a:lnTo>
                <a:lnTo>
                  <a:pt x="0" y="1612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920836" y="6722761"/>
            <a:ext cx="1584658" cy="231492"/>
            <a:chOff x="0" y="0"/>
            <a:chExt cx="567906" cy="8296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67906" cy="82962"/>
            </a:xfrm>
            <a:custGeom>
              <a:avLst/>
              <a:gdLst/>
              <a:ahLst/>
              <a:cxnLst/>
              <a:rect r="r" b="b" t="t" l="l"/>
              <a:pathLst>
                <a:path h="82962" w="567906">
                  <a:moveTo>
                    <a:pt x="0" y="0"/>
                  </a:moveTo>
                  <a:lnTo>
                    <a:pt x="567906" y="0"/>
                  </a:lnTo>
                  <a:lnTo>
                    <a:pt x="567906" y="82962"/>
                  </a:lnTo>
                  <a:lnTo>
                    <a:pt x="0" y="82962"/>
                  </a:lnTo>
                  <a:close/>
                </a:path>
              </a:pathLst>
            </a:custGeom>
            <a:solidFill>
              <a:srgbClr val="50BC9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567906" cy="102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88933" y="8912595"/>
            <a:ext cx="734074" cy="1240689"/>
          </a:xfrm>
          <a:custGeom>
            <a:avLst/>
            <a:gdLst/>
            <a:ahLst/>
            <a:cxnLst/>
            <a:rect r="r" b="b" t="t" l="l"/>
            <a:pathLst>
              <a:path h="1240689" w="734074">
                <a:moveTo>
                  <a:pt x="0" y="0"/>
                </a:moveTo>
                <a:lnTo>
                  <a:pt x="734074" y="0"/>
                </a:lnTo>
                <a:lnTo>
                  <a:pt x="734074" y="1240689"/>
                </a:lnTo>
                <a:lnTo>
                  <a:pt x="0" y="12406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69469" y="8912595"/>
            <a:ext cx="691735" cy="1240689"/>
          </a:xfrm>
          <a:custGeom>
            <a:avLst/>
            <a:gdLst/>
            <a:ahLst/>
            <a:cxnLst/>
            <a:rect r="r" b="b" t="t" l="l"/>
            <a:pathLst>
              <a:path h="1240689" w="691735">
                <a:moveTo>
                  <a:pt x="0" y="0"/>
                </a:moveTo>
                <a:lnTo>
                  <a:pt x="691735" y="0"/>
                </a:lnTo>
                <a:lnTo>
                  <a:pt x="691735" y="1240689"/>
                </a:lnTo>
                <a:lnTo>
                  <a:pt x="0" y="124068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301933" y="9434027"/>
            <a:ext cx="1836247" cy="719257"/>
          </a:xfrm>
          <a:custGeom>
            <a:avLst/>
            <a:gdLst/>
            <a:ahLst/>
            <a:cxnLst/>
            <a:rect r="r" b="b" t="t" l="l"/>
            <a:pathLst>
              <a:path h="719257" w="1836247">
                <a:moveTo>
                  <a:pt x="0" y="0"/>
                </a:moveTo>
                <a:lnTo>
                  <a:pt x="1836247" y="0"/>
                </a:lnTo>
                <a:lnTo>
                  <a:pt x="1836247" y="719257"/>
                </a:lnTo>
                <a:lnTo>
                  <a:pt x="0" y="7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7" t="0" r="-57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134957" y="7176763"/>
            <a:ext cx="2822475" cy="1183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99"/>
              </a:lnSpc>
            </a:pPr>
            <a:r>
              <a:rPr lang="en-US" b="true" sz="1199" spc="-17" strike="noStrike" u="none">
                <a:solidFill>
                  <a:srgbClr val="000000">
                    <a:alpha val="69804"/>
                  </a:srgb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myHappymind.org</a:t>
            </a:r>
          </a:p>
          <a:p>
            <a:pPr algn="l" marL="0" indent="0" lvl="0">
              <a:lnSpc>
                <a:spcPts val="2399"/>
              </a:lnSpc>
            </a:pPr>
            <a:r>
              <a:rPr lang="en-US" b="true" sz="1199" spc="-17" strike="noStrike" u="none">
                <a:solidFill>
                  <a:srgbClr val="000000">
                    <a:alpha val="69804"/>
                  </a:srgb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@myHappymind</a:t>
            </a:r>
          </a:p>
          <a:p>
            <a:pPr algn="l" marL="0" indent="0" lvl="0">
              <a:lnSpc>
                <a:spcPts val="2399"/>
              </a:lnSpc>
            </a:pPr>
            <a:r>
              <a:rPr lang="en-US" b="true" sz="1199" spc="-17" strike="noStrike" u="none">
                <a:solidFill>
                  <a:srgbClr val="000000">
                    <a:alpha val="69804"/>
                  </a:srgb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@_myHappymind</a:t>
            </a:r>
          </a:p>
          <a:p>
            <a:pPr algn="l" marL="0" indent="0" lvl="0">
              <a:lnSpc>
                <a:spcPts val="2399"/>
              </a:lnSpc>
            </a:pPr>
            <a:r>
              <a:rPr lang="en-US" b="true" sz="1199" spc="-17" strike="noStrike" u="none">
                <a:solidFill>
                  <a:srgbClr val="000000">
                    <a:alpha val="69804"/>
                  </a:srgbClr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@myHappymind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756000" y="756000"/>
            <a:ext cx="3791716" cy="1540353"/>
          </a:xfrm>
          <a:custGeom>
            <a:avLst/>
            <a:gdLst/>
            <a:ahLst/>
            <a:cxnLst/>
            <a:rect r="r" b="b" t="t" l="l"/>
            <a:pathLst>
              <a:path h="1540353" w="3791716">
                <a:moveTo>
                  <a:pt x="0" y="0"/>
                </a:moveTo>
                <a:lnTo>
                  <a:pt x="3791716" y="0"/>
                </a:lnTo>
                <a:lnTo>
                  <a:pt x="3791716" y="1540353"/>
                </a:lnTo>
                <a:lnTo>
                  <a:pt x="0" y="154035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7224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56000" y="3013172"/>
            <a:ext cx="6181238" cy="1036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3500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Want to hear more </a:t>
            </a:r>
          </a:p>
          <a:p>
            <a:pPr algn="l">
              <a:lnSpc>
                <a:spcPts val="4060"/>
              </a:lnSpc>
            </a:pPr>
            <a:r>
              <a:rPr lang="en-US" sz="3500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myHappymind?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56000" y="4291346"/>
            <a:ext cx="6048000" cy="735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Want to share a picture of your myHappymind experience as a parent? We’d love for you to join us over on our social media channels!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16" y="10460508"/>
            <a:ext cx="7550484" cy="231492"/>
          </a:xfrm>
          <a:custGeom>
            <a:avLst/>
            <a:gdLst/>
            <a:ahLst/>
            <a:cxnLst/>
            <a:rect r="r" b="b" t="t" l="l"/>
            <a:pathLst>
              <a:path h="231492" w="7550484">
                <a:moveTo>
                  <a:pt x="0" y="0"/>
                </a:moveTo>
                <a:lnTo>
                  <a:pt x="7550484" y="0"/>
                </a:lnTo>
                <a:lnTo>
                  <a:pt x="7550484" y="231492"/>
                </a:lnTo>
                <a:lnTo>
                  <a:pt x="0" y="2314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4280" y="5718739"/>
            <a:ext cx="4973261" cy="4973261"/>
          </a:xfrm>
          <a:custGeom>
            <a:avLst/>
            <a:gdLst/>
            <a:ahLst/>
            <a:cxnLst/>
            <a:rect r="r" b="b" t="t" l="l"/>
            <a:pathLst>
              <a:path h="4973261" w="4973261">
                <a:moveTo>
                  <a:pt x="0" y="0"/>
                </a:moveTo>
                <a:lnTo>
                  <a:pt x="4973262" y="0"/>
                </a:lnTo>
                <a:lnTo>
                  <a:pt x="4973262" y="4973261"/>
                </a:lnTo>
                <a:lnTo>
                  <a:pt x="0" y="4973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56000" y="578170"/>
            <a:ext cx="6635502" cy="1368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spc="-280" b="true">
                <a:solidFill>
                  <a:srgbClr val="55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Us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56000" y="1925479"/>
            <a:ext cx="2909331" cy="2197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 spc="-24" b="true">
                <a:solidFill>
                  <a:srgbClr val="555457">
                    <a:alpha val="6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myHappymind is an award winning, NHS backed whole school and nursery curriculum. It teaches children preventative habits that support positive mental health, resilience and self esteem.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873461" y="1927541"/>
            <a:ext cx="2808161" cy="4179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 spc="-18" strike="noStrike" u="none">
                <a:solidFill>
                  <a:srgbClr val="555457">
                    <a:alpha val="6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Taught to every child in a school from Early Years through to Year 6, myHappymind is delivered via an innovative technology platform making learning easy and fun.</a:t>
            </a:r>
          </a:p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 spc="-18" strike="noStrike" u="none">
                <a:solidFill>
                  <a:srgbClr val="555457">
                    <a:alpha val="6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All of the concepts we teach are based in science and research and grounded in Neuroscience and positive psychology.</a:t>
            </a:r>
          </a:p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 spc="-18" strike="noStrike" u="none">
                <a:solidFill>
                  <a:srgbClr val="555457">
                    <a:alpha val="6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We are passionate about supporting teacher wellbeing too and so all schools using the programme have access to a teacher wellbeing programme.</a:t>
            </a:r>
          </a:p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1679"/>
              </a:lnSpc>
              <a:spcBef>
                <a:spcPct val="0"/>
              </a:spcBef>
            </a:pPr>
            <a:r>
              <a:rPr lang="en-US" sz="1200" spc="-18" strike="noStrike" u="none">
                <a:solidFill>
                  <a:srgbClr val="555457">
                    <a:alpha val="69804"/>
                  </a:srgbClr>
                </a:solidFill>
                <a:latin typeface="Montserrat"/>
                <a:ea typeface="Montserrat"/>
                <a:cs typeface="Montserrat"/>
                <a:sym typeface="Montserrat"/>
              </a:rPr>
              <a:t>We are also proud to support parents by providing them with a free app to continue the learning at home.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89589" y="6598593"/>
            <a:ext cx="3376502" cy="3376502"/>
          </a:xfrm>
          <a:custGeom>
            <a:avLst/>
            <a:gdLst/>
            <a:ahLst/>
            <a:cxnLst/>
            <a:rect r="r" b="b" t="t" l="l"/>
            <a:pathLst>
              <a:path h="3376502" w="3376502">
                <a:moveTo>
                  <a:pt x="0" y="0"/>
                </a:moveTo>
                <a:lnTo>
                  <a:pt x="3376502" y="0"/>
                </a:lnTo>
                <a:lnTo>
                  <a:pt x="3376502" y="3376502"/>
                </a:lnTo>
                <a:lnTo>
                  <a:pt x="0" y="33765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53840" y="822675"/>
            <a:ext cx="6268684" cy="1024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199" spc="-107" b="tru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Celebrate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0" y="0"/>
            <a:ext cx="7560000" cy="3052619"/>
            <a:chOff x="0" y="0"/>
            <a:chExt cx="2709333" cy="109399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09333" cy="1093990"/>
            </a:xfrm>
            <a:custGeom>
              <a:avLst/>
              <a:gdLst/>
              <a:ahLst/>
              <a:cxnLst/>
              <a:rect r="r" b="b" t="t" l="l"/>
              <a:pathLst>
                <a:path h="109399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093990"/>
                  </a:lnTo>
                  <a:lnTo>
                    <a:pt x="0" y="1093990"/>
                  </a:ln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709333" cy="1113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3052619"/>
            <a:ext cx="7560000" cy="231492"/>
            <a:chOff x="0" y="0"/>
            <a:chExt cx="2709333" cy="8296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09333" cy="82962"/>
            </a:xfrm>
            <a:custGeom>
              <a:avLst/>
              <a:gdLst/>
              <a:ahLst/>
              <a:cxnLst/>
              <a:rect r="r" b="b" t="t" l="l"/>
              <a:pathLst>
                <a:path h="8296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82962"/>
                  </a:lnTo>
                  <a:lnTo>
                    <a:pt x="0" y="82962"/>
                  </a:lnTo>
                  <a:close/>
                </a:path>
              </a:pathLst>
            </a:custGeom>
            <a:solidFill>
              <a:srgbClr val="D9B3D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2709333" cy="102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8252" y="3597616"/>
            <a:ext cx="6048000" cy="1974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399" spc="-2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We have just come to the end</a:t>
            </a:r>
            <a:r>
              <a:rPr lang="en-US" sz="1399" spc="-2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of the Celebrate module in the myHappymind programme. 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1959"/>
              </a:lnSpc>
            </a:pPr>
            <a:r>
              <a:rPr lang="en-US" sz="13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 have learnt: </a:t>
            </a:r>
          </a:p>
          <a:p>
            <a:pPr algn="l">
              <a:lnSpc>
                <a:spcPts val="1959"/>
              </a:lnSpc>
            </a:pPr>
          </a:p>
          <a:p>
            <a:pPr algn="l" marL="302259" indent="-151129" lvl="1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What Character Strengths are and why they matter. </a:t>
            </a:r>
          </a:p>
          <a:p>
            <a:pPr algn="l" marL="302259" indent="-151129" lvl="1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How to recognise Character Strengths in ourselves.</a:t>
            </a:r>
          </a:p>
          <a:p>
            <a:pPr algn="l" marL="302259" indent="-151129" lvl="1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How understanding Character Strengths can make us feel.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6000" y="1592985"/>
            <a:ext cx="6268684" cy="1024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199" spc="-107" b="tru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Celebrate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56000" y="4499524"/>
            <a:ext cx="6045840" cy="1190977"/>
            <a:chOff x="0" y="0"/>
            <a:chExt cx="3287965" cy="6477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287977" cy="647700"/>
            </a:xfrm>
            <a:custGeom>
              <a:avLst/>
              <a:gdLst/>
              <a:ahLst/>
              <a:cxnLst/>
              <a:rect r="r" b="b" t="t" l="l"/>
              <a:pathLst>
                <a:path h="647700" w="3287977">
                  <a:moveTo>
                    <a:pt x="2963370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41300"/>
                  </a:cubicBezTo>
                  <a:cubicBezTo>
                    <a:pt x="0" y="322669"/>
                    <a:pt x="66279" y="417810"/>
                    <a:pt x="162037" y="461951"/>
                  </a:cubicBezTo>
                  <a:lnTo>
                    <a:pt x="162037" y="647700"/>
                  </a:lnTo>
                  <a:lnTo>
                    <a:pt x="353844" y="488232"/>
                  </a:lnTo>
                  <a:lnTo>
                    <a:pt x="2963370" y="488232"/>
                  </a:lnTo>
                  <a:cubicBezTo>
                    <a:pt x="3161528" y="488232"/>
                    <a:pt x="3287965" y="364720"/>
                    <a:pt x="3287965" y="241300"/>
                  </a:cubicBezTo>
                  <a:cubicBezTo>
                    <a:pt x="3287977" y="123512"/>
                    <a:pt x="3161528" y="0"/>
                    <a:pt x="2963370" y="0"/>
                  </a:cubicBez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9525"/>
              <a:ext cx="3287965" cy="4476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b="true" sz="1399">
                  <a:solidFill>
                    <a:srgbClr val="FCF7F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What is your top Character Strength? 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56000" y="7495847"/>
            <a:ext cx="3281748" cy="1271321"/>
            <a:chOff x="0" y="0"/>
            <a:chExt cx="1784743" cy="6913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84755" cy="691394"/>
            </a:xfrm>
            <a:custGeom>
              <a:avLst/>
              <a:gdLst/>
              <a:ahLst/>
              <a:cxnLst/>
              <a:rect r="r" b="b" t="t" l="l"/>
              <a:pathLst>
                <a:path h="691394" w="1784755">
                  <a:moveTo>
                    <a:pt x="1485757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65088"/>
                  </a:cubicBezTo>
                  <a:cubicBezTo>
                    <a:pt x="0" y="366363"/>
                    <a:pt x="66279" y="461504"/>
                    <a:pt x="162037" y="505645"/>
                  </a:cubicBezTo>
                  <a:lnTo>
                    <a:pt x="162037" y="691394"/>
                  </a:lnTo>
                  <a:lnTo>
                    <a:pt x="353844" y="531927"/>
                  </a:lnTo>
                  <a:lnTo>
                    <a:pt x="1485757" y="531927"/>
                  </a:lnTo>
                  <a:cubicBezTo>
                    <a:pt x="1658306" y="531927"/>
                    <a:pt x="1784743" y="408414"/>
                    <a:pt x="1784743" y="265081"/>
                  </a:cubicBezTo>
                  <a:cubicBezTo>
                    <a:pt x="1784755" y="123512"/>
                    <a:pt x="1658306" y="0"/>
                    <a:pt x="1485757" y="0"/>
                  </a:cubicBez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9525"/>
              <a:ext cx="1784743" cy="4913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b="true" sz="1399">
                  <a:solidFill>
                    <a:srgbClr val="FCF7F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Why is it important to spot Character Strengths in other people?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53840" y="5940848"/>
            <a:ext cx="6048000" cy="1190977"/>
            <a:chOff x="0" y="0"/>
            <a:chExt cx="3289140" cy="6477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289152" cy="647700"/>
            </a:xfrm>
            <a:custGeom>
              <a:avLst/>
              <a:gdLst/>
              <a:ahLst/>
              <a:cxnLst/>
              <a:rect r="r" b="b" t="t" l="l"/>
              <a:pathLst>
                <a:path h="647700" w="3289152">
                  <a:moveTo>
                    <a:pt x="2964525" y="0"/>
                  </a:moveTo>
                  <a:lnTo>
                    <a:pt x="282407" y="0"/>
                  </a:lnTo>
                  <a:cubicBezTo>
                    <a:pt x="126426" y="0"/>
                    <a:pt x="0" y="123512"/>
                    <a:pt x="0" y="241300"/>
                  </a:cubicBezTo>
                  <a:cubicBezTo>
                    <a:pt x="0" y="322669"/>
                    <a:pt x="66279" y="417810"/>
                    <a:pt x="162037" y="461951"/>
                  </a:cubicBezTo>
                  <a:lnTo>
                    <a:pt x="162037" y="647700"/>
                  </a:lnTo>
                  <a:lnTo>
                    <a:pt x="353844" y="488232"/>
                  </a:lnTo>
                  <a:lnTo>
                    <a:pt x="2964525" y="488232"/>
                  </a:lnTo>
                  <a:cubicBezTo>
                    <a:pt x="3162702" y="488232"/>
                    <a:pt x="3289140" y="364720"/>
                    <a:pt x="3289140" y="241300"/>
                  </a:cubicBezTo>
                  <a:cubicBezTo>
                    <a:pt x="3289152" y="123512"/>
                    <a:pt x="3162702" y="0"/>
                    <a:pt x="2964525" y="0"/>
                  </a:cubicBez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9525"/>
              <a:ext cx="3289140" cy="4476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b="true" sz="1399">
                  <a:solidFill>
                    <a:srgbClr val="FCF7F2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Which strength would you like to grow and use more?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53840" y="822675"/>
            <a:ext cx="6268684" cy="1024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199" spc="-107" b="tru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Celebrate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0" y="0"/>
            <a:ext cx="7560000" cy="3052619"/>
            <a:chOff x="0" y="0"/>
            <a:chExt cx="2709333" cy="10939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09333" cy="1093990"/>
            </a:xfrm>
            <a:custGeom>
              <a:avLst/>
              <a:gdLst/>
              <a:ahLst/>
              <a:cxnLst/>
              <a:rect r="r" b="b" t="t" l="l"/>
              <a:pathLst>
                <a:path h="109399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093990"/>
                  </a:lnTo>
                  <a:lnTo>
                    <a:pt x="0" y="1093990"/>
                  </a:ln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2709333" cy="1113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0" y="3052619"/>
            <a:ext cx="7560000" cy="231492"/>
            <a:chOff x="0" y="0"/>
            <a:chExt cx="2709333" cy="8296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709333" cy="82962"/>
            </a:xfrm>
            <a:custGeom>
              <a:avLst/>
              <a:gdLst/>
              <a:ahLst/>
              <a:cxnLst/>
              <a:rect r="r" b="b" t="t" l="l"/>
              <a:pathLst>
                <a:path h="8296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82962"/>
                  </a:lnTo>
                  <a:lnTo>
                    <a:pt x="0" y="82962"/>
                  </a:lnTo>
                  <a:close/>
                </a:path>
              </a:pathLst>
            </a:custGeom>
            <a:solidFill>
              <a:srgbClr val="D9B3D1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2709333" cy="102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3299820" y="6271526"/>
            <a:ext cx="4728013" cy="4726962"/>
          </a:xfrm>
          <a:custGeom>
            <a:avLst/>
            <a:gdLst/>
            <a:ahLst/>
            <a:cxnLst/>
            <a:rect r="r" b="b" t="t" l="l"/>
            <a:pathLst>
              <a:path h="4726962" w="4728013">
                <a:moveTo>
                  <a:pt x="0" y="0"/>
                </a:moveTo>
                <a:lnTo>
                  <a:pt x="4728013" y="0"/>
                </a:lnTo>
                <a:lnTo>
                  <a:pt x="4728013" y="4726962"/>
                </a:lnTo>
                <a:lnTo>
                  <a:pt x="0" y="47269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753840" y="3609087"/>
            <a:ext cx="6048000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3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not ask your children to tell you what they have learnt? </a:t>
            </a:r>
          </a:p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b="true" sz="1399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Here are some questions to help you: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6000" y="1592985"/>
            <a:ext cx="6268684" cy="1024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199" spc="-107" b="tru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Celebrate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7560000" cy="3052619"/>
            <a:chOff x="0" y="0"/>
            <a:chExt cx="2709333" cy="109399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09333" cy="1093990"/>
            </a:xfrm>
            <a:custGeom>
              <a:avLst/>
              <a:gdLst/>
              <a:ahLst/>
              <a:cxnLst/>
              <a:rect r="r" b="b" t="t" l="l"/>
              <a:pathLst>
                <a:path h="109399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093990"/>
                  </a:lnTo>
                  <a:lnTo>
                    <a:pt x="0" y="1093990"/>
                  </a:ln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2709333" cy="1113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2160" y="3052619"/>
            <a:ext cx="7560000" cy="231492"/>
            <a:chOff x="0" y="0"/>
            <a:chExt cx="2709333" cy="8296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09333" cy="82962"/>
            </a:xfrm>
            <a:custGeom>
              <a:avLst/>
              <a:gdLst/>
              <a:ahLst/>
              <a:cxnLst/>
              <a:rect r="r" b="b" t="t" l="l"/>
              <a:pathLst>
                <a:path h="8296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82962"/>
                  </a:lnTo>
                  <a:lnTo>
                    <a:pt x="0" y="82962"/>
                  </a:lnTo>
                  <a:close/>
                </a:path>
              </a:pathLst>
            </a:custGeom>
            <a:solidFill>
              <a:srgbClr val="D9B3D1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2709333" cy="102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4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56000" y="813150"/>
            <a:ext cx="6048000" cy="169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00"/>
              </a:lnSpc>
              <a:spcBef>
                <a:spcPct val="0"/>
              </a:spcBef>
            </a:pPr>
            <a:r>
              <a:rPr lang="en-US" b="true" sz="6000" spc="-90" strike="noStrike" u="non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Support your child at home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56000" y="8505583"/>
            <a:ext cx="6048000" cy="1430417"/>
            <a:chOff x="0" y="0"/>
            <a:chExt cx="2167467" cy="5126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67467" cy="512629"/>
            </a:xfrm>
            <a:custGeom>
              <a:avLst/>
              <a:gdLst/>
              <a:ahLst/>
              <a:cxnLst/>
              <a:rect r="r" b="b" t="t" l="l"/>
              <a:pathLst>
                <a:path h="512629" w="2167467">
                  <a:moveTo>
                    <a:pt x="47363" y="0"/>
                  </a:moveTo>
                  <a:lnTo>
                    <a:pt x="2120104" y="0"/>
                  </a:lnTo>
                  <a:cubicBezTo>
                    <a:pt x="2146262" y="0"/>
                    <a:pt x="2167467" y="21205"/>
                    <a:pt x="2167467" y="47363"/>
                  </a:cubicBezTo>
                  <a:lnTo>
                    <a:pt x="2167467" y="465266"/>
                  </a:lnTo>
                  <a:cubicBezTo>
                    <a:pt x="2167467" y="477828"/>
                    <a:pt x="2162477" y="489875"/>
                    <a:pt x="2153595" y="498757"/>
                  </a:cubicBezTo>
                  <a:cubicBezTo>
                    <a:pt x="2144712" y="507639"/>
                    <a:pt x="2132665" y="512629"/>
                    <a:pt x="2120104" y="512629"/>
                  </a:cubicBezTo>
                  <a:lnTo>
                    <a:pt x="47363" y="512629"/>
                  </a:lnTo>
                  <a:cubicBezTo>
                    <a:pt x="21205" y="512629"/>
                    <a:pt x="0" y="491424"/>
                    <a:pt x="0" y="465266"/>
                  </a:cubicBezTo>
                  <a:lnTo>
                    <a:pt x="0" y="47363"/>
                  </a:lnTo>
                  <a:cubicBezTo>
                    <a:pt x="0" y="21205"/>
                    <a:pt x="21205" y="0"/>
                    <a:pt x="473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CC99C2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2167467" cy="5412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To access the materials just go to </a:t>
              </a:r>
              <a:r>
                <a:rPr lang="en-US" sz="1299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https://myhappymind.org/parent-resources</a:t>
              </a:r>
              <a:r>
                <a:rPr lang="en-US" sz="12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and enter your name, email and authentication code.</a:t>
              </a:r>
            </a:p>
            <a:p>
              <a:pPr algn="ctr">
                <a:lnSpc>
                  <a:spcPts val="1819"/>
                </a:lnSpc>
              </a:pPr>
            </a:p>
            <a:p>
              <a:pPr algn="ctr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(Please contact your school for your authentication code.)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753840" y="3615926"/>
            <a:ext cx="6050160" cy="2468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 onto the parent app for more information about the Celebrate module and how you can support your child at home.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There are lots of activites you can do together including creating strength spotting glasses, listening to the story and song plus much more. 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1959"/>
              </a:lnSpc>
            </a:pPr>
            <a:r>
              <a:rPr lang="en-US" sz="13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There is a whole Kid’s Zone for your child to enjoy with interactive games. As well as resources for grown-ups too. </a:t>
            </a:r>
          </a:p>
          <a:p>
            <a:pPr algn="l">
              <a:lnSpc>
                <a:spcPts val="1959"/>
              </a:lnSpc>
              <a:spcBef>
                <a:spcPct val="0"/>
              </a:spcBef>
            </a:pPr>
          </a:p>
        </p:txBody>
      </p:sp>
      <p:grpSp>
        <p:nvGrpSpPr>
          <p:cNvPr name="Group 15" id="15"/>
          <p:cNvGrpSpPr/>
          <p:nvPr/>
        </p:nvGrpSpPr>
        <p:grpSpPr>
          <a:xfrm rot="0">
            <a:off x="4826939" y="6124299"/>
            <a:ext cx="1974901" cy="197490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C99C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4915982" y="7158112"/>
            <a:ext cx="1796816" cy="941088"/>
          </a:xfrm>
          <a:custGeom>
            <a:avLst/>
            <a:gdLst/>
            <a:ahLst/>
            <a:cxnLst/>
            <a:rect r="r" b="b" t="t" l="l"/>
            <a:pathLst>
              <a:path h="941088" w="1796816">
                <a:moveTo>
                  <a:pt x="0" y="0"/>
                </a:moveTo>
                <a:lnTo>
                  <a:pt x="1796816" y="0"/>
                </a:lnTo>
                <a:lnTo>
                  <a:pt x="1796816" y="941088"/>
                </a:lnTo>
                <a:lnTo>
                  <a:pt x="0" y="941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6712" t="-41984" r="-127537" b="-318107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2791436" y="6122812"/>
            <a:ext cx="1974901" cy="197490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08F8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753840" y="6124299"/>
            <a:ext cx="1974901" cy="197490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5C59C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1531929">
            <a:off x="3292569" y="6244834"/>
            <a:ext cx="970541" cy="1815035"/>
          </a:xfrm>
          <a:custGeom>
            <a:avLst/>
            <a:gdLst/>
            <a:ahLst/>
            <a:cxnLst/>
            <a:rect r="r" b="b" t="t" l="l"/>
            <a:pathLst>
              <a:path h="1815035" w="970541">
                <a:moveTo>
                  <a:pt x="0" y="0"/>
                </a:moveTo>
                <a:lnTo>
                  <a:pt x="970542" y="0"/>
                </a:lnTo>
                <a:lnTo>
                  <a:pt x="970542" y="1815035"/>
                </a:lnTo>
                <a:lnTo>
                  <a:pt x="0" y="1815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6712" t="-11758" r="-127537" b="-17096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5141885" y="5975737"/>
            <a:ext cx="134500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b="true">
                <a:solidFill>
                  <a:srgbClr val="FCF7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Educate yourself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833121" y="6540892"/>
            <a:ext cx="1879785" cy="617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>
                <a:solidFill>
                  <a:srgbClr val="FCF7F2"/>
                </a:solidFill>
                <a:latin typeface="Montserrat"/>
                <a:ea typeface="Montserrat"/>
                <a:cs typeface="Montserrat"/>
                <a:sym typeface="Montserrat"/>
              </a:rPr>
              <a:t>Learn all about what your children are learning in school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01398" y="6235865"/>
            <a:ext cx="1923363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 b="true">
                <a:solidFill>
                  <a:srgbClr val="FCF7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myHappymind for Parents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17067" y="6839977"/>
            <a:ext cx="1692024" cy="826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199">
                <a:solidFill>
                  <a:srgbClr val="FCF7F2"/>
                </a:solidFill>
                <a:latin typeface="Montserrat"/>
                <a:ea typeface="Montserrat"/>
                <a:cs typeface="Montserrat"/>
                <a:sym typeface="Montserrat"/>
              </a:rPr>
              <a:t>Exclusively for parents with children at a myHappymind School or Nursery.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72548" y="7788513"/>
            <a:ext cx="2010585" cy="2147487"/>
          </a:xfrm>
          <a:custGeom>
            <a:avLst/>
            <a:gdLst/>
            <a:ahLst/>
            <a:cxnLst/>
            <a:rect r="r" b="b" t="t" l="l"/>
            <a:pathLst>
              <a:path h="2147487" w="2010585">
                <a:moveTo>
                  <a:pt x="0" y="0"/>
                </a:moveTo>
                <a:lnTo>
                  <a:pt x="2010584" y="0"/>
                </a:lnTo>
                <a:lnTo>
                  <a:pt x="2010584" y="2147487"/>
                </a:lnTo>
                <a:lnTo>
                  <a:pt x="0" y="21474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56000" y="3898971"/>
            <a:ext cx="1654991" cy="3274683"/>
            <a:chOff x="0" y="0"/>
            <a:chExt cx="2620010" cy="51841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67" t="0" r="-67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3259081" y="3898971"/>
            <a:ext cx="1654991" cy="3274683"/>
            <a:chOff x="0" y="0"/>
            <a:chExt cx="2620010" cy="51841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/>
              <a:stretch>
                <a:fillRect l="-67" t="0" r="-67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1871509" y="3626846"/>
            <a:ext cx="1930049" cy="3818933"/>
            <a:chOff x="0" y="0"/>
            <a:chExt cx="2620010" cy="518414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85420" y="156210"/>
              <a:ext cx="2251710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171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22" r="0" b="-22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1578312" y="187909"/>
              <a:ext cx="66636" cy="63602"/>
            </a:xfrm>
            <a:custGeom>
              <a:avLst/>
              <a:gdLst/>
              <a:ahLst/>
              <a:cxnLst/>
              <a:rect r="r" b="b" t="t" l="l"/>
              <a:pathLst>
                <a:path h="63602" w="66636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pic>
        <p:nvPicPr>
          <p:cNvPr name="Picture 34" id="34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2810894" y="8003330"/>
            <a:ext cx="1933890" cy="1933890"/>
          </a:xfrm>
          <a:prstGeom prst="rect">
            <a:avLst/>
          </a:prstGeom>
        </p:spPr>
      </p:pic>
      <p:sp>
        <p:nvSpPr>
          <p:cNvPr name="Freeform 35" id="35"/>
          <p:cNvSpPr/>
          <p:nvPr/>
        </p:nvSpPr>
        <p:spPr>
          <a:xfrm flipH="false" flipV="true" rot="7944577">
            <a:off x="5174663" y="6016540"/>
            <a:ext cx="1289447" cy="364269"/>
          </a:xfrm>
          <a:custGeom>
            <a:avLst/>
            <a:gdLst/>
            <a:ahLst/>
            <a:cxnLst/>
            <a:rect r="r" b="b" t="t" l="l"/>
            <a:pathLst>
              <a:path h="364269" w="1289447">
                <a:moveTo>
                  <a:pt x="0" y="364269"/>
                </a:moveTo>
                <a:lnTo>
                  <a:pt x="1289447" y="364269"/>
                </a:lnTo>
                <a:lnTo>
                  <a:pt x="1289447" y="0"/>
                </a:lnTo>
                <a:lnTo>
                  <a:pt x="0" y="0"/>
                </a:lnTo>
                <a:lnTo>
                  <a:pt x="0" y="364269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4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098943" y="4588723"/>
            <a:ext cx="1705057" cy="736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4"/>
              </a:lnSpc>
            </a:pPr>
            <a:r>
              <a:rPr lang="en-US" sz="1589" b="true">
                <a:solidFill>
                  <a:srgbClr val="545457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Download </a:t>
            </a:r>
          </a:p>
          <a:p>
            <a:pPr algn="ctr">
              <a:lnSpc>
                <a:spcPts val="1954"/>
              </a:lnSpc>
            </a:pPr>
            <a:r>
              <a:rPr lang="en-US" sz="1589" b="true">
                <a:solidFill>
                  <a:srgbClr val="545457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your FREE </a:t>
            </a:r>
          </a:p>
          <a:p>
            <a:pPr algn="ctr">
              <a:lnSpc>
                <a:spcPts val="1954"/>
              </a:lnSpc>
            </a:pPr>
            <a:r>
              <a:rPr lang="en-US" b="true" sz="1589">
                <a:solidFill>
                  <a:srgbClr val="545457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Parent App now!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0" y="0"/>
            <a:ext cx="7560000" cy="3052619"/>
            <a:chOff x="0" y="0"/>
            <a:chExt cx="2709333" cy="109399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2709333" cy="1093990"/>
            </a:xfrm>
            <a:custGeom>
              <a:avLst/>
              <a:gdLst/>
              <a:ahLst/>
              <a:cxnLst/>
              <a:rect r="r" b="b" t="t" l="l"/>
              <a:pathLst>
                <a:path h="109399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093990"/>
                  </a:lnTo>
                  <a:lnTo>
                    <a:pt x="0" y="1093990"/>
                  </a:lnTo>
                  <a:close/>
                </a:path>
              </a:pathLst>
            </a:custGeom>
            <a:solidFill>
              <a:srgbClr val="C080B3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19050"/>
              <a:ext cx="2709333" cy="1113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-2160" y="3052619"/>
            <a:ext cx="7560000" cy="231492"/>
            <a:chOff x="0" y="0"/>
            <a:chExt cx="2709333" cy="82962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709333" cy="82962"/>
            </a:xfrm>
            <a:custGeom>
              <a:avLst/>
              <a:gdLst/>
              <a:ahLst/>
              <a:cxnLst/>
              <a:rect r="r" b="b" t="t" l="l"/>
              <a:pathLst>
                <a:path h="8296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82962"/>
                  </a:lnTo>
                  <a:lnTo>
                    <a:pt x="0" y="82962"/>
                  </a:lnTo>
                  <a:close/>
                </a:path>
              </a:pathLst>
            </a:custGeom>
            <a:solidFill>
              <a:srgbClr val="D9B3D1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2709333" cy="102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756000" y="813150"/>
            <a:ext cx="6048000" cy="169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00"/>
              </a:lnSpc>
              <a:spcBef>
                <a:spcPct val="0"/>
              </a:spcBef>
            </a:pPr>
            <a:r>
              <a:rPr lang="en-US" b="true" sz="6000" spc="-90" strike="noStrike" u="non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Support your child at home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56000" y="8382447"/>
            <a:ext cx="6048000" cy="1553553"/>
            <a:chOff x="0" y="0"/>
            <a:chExt cx="2167467" cy="55675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67467" cy="556758"/>
            </a:xfrm>
            <a:custGeom>
              <a:avLst/>
              <a:gdLst/>
              <a:ahLst/>
              <a:cxnLst/>
              <a:rect r="r" b="b" t="t" l="l"/>
              <a:pathLst>
                <a:path h="556758" w="2167467">
                  <a:moveTo>
                    <a:pt x="47363" y="0"/>
                  </a:moveTo>
                  <a:lnTo>
                    <a:pt x="2120104" y="0"/>
                  </a:lnTo>
                  <a:cubicBezTo>
                    <a:pt x="2146262" y="0"/>
                    <a:pt x="2167467" y="21205"/>
                    <a:pt x="2167467" y="47363"/>
                  </a:cubicBezTo>
                  <a:lnTo>
                    <a:pt x="2167467" y="509395"/>
                  </a:lnTo>
                  <a:cubicBezTo>
                    <a:pt x="2167467" y="521957"/>
                    <a:pt x="2162477" y="534004"/>
                    <a:pt x="2153595" y="542886"/>
                  </a:cubicBezTo>
                  <a:cubicBezTo>
                    <a:pt x="2144712" y="551768"/>
                    <a:pt x="2132665" y="556758"/>
                    <a:pt x="2120104" y="556758"/>
                  </a:cubicBezTo>
                  <a:lnTo>
                    <a:pt x="47363" y="556758"/>
                  </a:lnTo>
                  <a:cubicBezTo>
                    <a:pt x="21205" y="556758"/>
                    <a:pt x="0" y="535553"/>
                    <a:pt x="0" y="509395"/>
                  </a:cubicBezTo>
                  <a:lnTo>
                    <a:pt x="0" y="47363"/>
                  </a:lnTo>
                  <a:cubicBezTo>
                    <a:pt x="0" y="21205"/>
                    <a:pt x="21205" y="0"/>
                    <a:pt x="473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50B89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167467" cy="5853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  <a:r>
                <a:rPr lang="en-US" sz="1299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Support your child at home:</a:t>
              </a:r>
            </a:p>
            <a:p>
              <a:pPr algn="ctr">
                <a:lnSpc>
                  <a:spcPts val="1819"/>
                </a:lnSpc>
              </a:pPr>
            </a:p>
            <a:p>
              <a:pPr algn="ctr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You  can sign up to the app here: </a:t>
              </a:r>
            </a:p>
            <a:p>
              <a:pPr algn="ctr">
                <a:lnSpc>
                  <a:spcPts val="1819"/>
                </a:lnSpc>
              </a:pPr>
              <a:r>
                <a:rPr lang="en-US" sz="1299" b="true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https://myhappymind.org/parent-resources</a:t>
              </a:r>
              <a:r>
                <a:rPr lang="en-US" sz="12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</a:p>
            <a:p>
              <a:pPr algn="ctr">
                <a:lnSpc>
                  <a:spcPts val="1819"/>
                </a:lnSpc>
              </a:pPr>
            </a:p>
            <a:p>
              <a:pPr algn="ctr">
                <a:lnSpc>
                  <a:spcPts val="1819"/>
                </a:lnSpc>
              </a:pPr>
              <a:r>
                <a:rPr lang="en-US" sz="1299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(Please contact your school for your authentication code.)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125324" y="4548796"/>
            <a:ext cx="3287476" cy="3291949"/>
          </a:xfrm>
          <a:custGeom>
            <a:avLst/>
            <a:gdLst/>
            <a:ahLst/>
            <a:cxnLst/>
            <a:rect r="r" b="b" t="t" l="l"/>
            <a:pathLst>
              <a:path h="3291949" w="3287476">
                <a:moveTo>
                  <a:pt x="0" y="0"/>
                </a:moveTo>
                <a:lnTo>
                  <a:pt x="3287476" y="0"/>
                </a:lnTo>
                <a:lnTo>
                  <a:pt x="3287476" y="3291949"/>
                </a:lnTo>
                <a:lnTo>
                  <a:pt x="0" y="32919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347115" y="2071286"/>
            <a:ext cx="714633" cy="714633"/>
          </a:xfrm>
          <a:custGeom>
            <a:avLst/>
            <a:gdLst/>
            <a:ahLst/>
            <a:cxnLst/>
            <a:rect r="r" b="b" t="t" l="l"/>
            <a:pathLst>
              <a:path h="714633" w="714633">
                <a:moveTo>
                  <a:pt x="0" y="0"/>
                </a:moveTo>
                <a:lnTo>
                  <a:pt x="714633" y="0"/>
                </a:lnTo>
                <a:lnTo>
                  <a:pt x="714633" y="714633"/>
                </a:lnTo>
                <a:lnTo>
                  <a:pt x="0" y="7146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47115" y="2071286"/>
            <a:ext cx="714633" cy="714633"/>
          </a:xfrm>
          <a:custGeom>
            <a:avLst/>
            <a:gdLst/>
            <a:ahLst/>
            <a:cxnLst/>
            <a:rect r="r" b="b" t="t" l="l"/>
            <a:pathLst>
              <a:path h="714633" w="714633">
                <a:moveTo>
                  <a:pt x="0" y="0"/>
                </a:moveTo>
                <a:lnTo>
                  <a:pt x="714633" y="0"/>
                </a:lnTo>
                <a:lnTo>
                  <a:pt x="714633" y="714633"/>
                </a:lnTo>
                <a:lnTo>
                  <a:pt x="0" y="7146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0" y="0"/>
            <a:ext cx="7560000" cy="3052619"/>
            <a:chOff x="0" y="0"/>
            <a:chExt cx="2709333" cy="10939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709333" cy="1093990"/>
            </a:xfrm>
            <a:custGeom>
              <a:avLst/>
              <a:gdLst/>
              <a:ahLst/>
              <a:cxnLst/>
              <a:rect r="r" b="b" t="t" l="l"/>
              <a:pathLst>
                <a:path h="109399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093990"/>
                  </a:lnTo>
                  <a:lnTo>
                    <a:pt x="0" y="1093990"/>
                  </a:lnTo>
                  <a:close/>
                </a:path>
              </a:pathLst>
            </a:custGeom>
            <a:solidFill>
              <a:srgbClr val="51BA9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2709333" cy="1113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3052619"/>
            <a:ext cx="7560000" cy="231492"/>
            <a:chOff x="0" y="0"/>
            <a:chExt cx="2709333" cy="8296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09333" cy="82962"/>
            </a:xfrm>
            <a:custGeom>
              <a:avLst/>
              <a:gdLst/>
              <a:ahLst/>
              <a:cxnLst/>
              <a:rect r="r" b="b" t="t" l="l"/>
              <a:pathLst>
                <a:path h="8296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82962"/>
                  </a:lnTo>
                  <a:lnTo>
                    <a:pt x="0" y="82962"/>
                  </a:lnTo>
                  <a:close/>
                </a:path>
              </a:pathLst>
            </a:custGeom>
            <a:solidFill>
              <a:srgbClr val="A9DDC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2709333" cy="102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6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53840" y="3663373"/>
            <a:ext cx="6050160" cy="735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399" spc="-2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Here we will</a:t>
            </a:r>
            <a:r>
              <a:rPr lang="en-US" sz="1399" spc="-2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be learning all about how to develop an Attitude of Gratitude and how that makes us feel amazing!</a:t>
            </a:r>
          </a:p>
          <a:p>
            <a:pPr algn="l">
              <a:lnSpc>
                <a:spcPts val="195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756000" y="794100"/>
            <a:ext cx="5871240" cy="492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0"/>
              </a:lnSpc>
            </a:pPr>
            <a:r>
              <a:rPr lang="en-US" sz="3527" spc="-52" b="tru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What’s up next...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56000" y="1592985"/>
            <a:ext cx="6268684" cy="1024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7199" spc="-107" b="true">
                <a:solidFill>
                  <a:srgbClr val="FCF7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Appreciate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56000" y="765525"/>
            <a:ext cx="6181238" cy="1551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3500" b="true">
                <a:solidFill>
                  <a:srgbClr val="54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Want to learn more </a:t>
            </a:r>
          </a:p>
          <a:p>
            <a:pPr algn="l">
              <a:lnSpc>
                <a:spcPts val="4060"/>
              </a:lnSpc>
            </a:pPr>
            <a:r>
              <a:rPr lang="en-US" sz="3500" b="true">
                <a:solidFill>
                  <a:srgbClr val="54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the science </a:t>
            </a:r>
          </a:p>
          <a:p>
            <a:pPr algn="l">
              <a:lnSpc>
                <a:spcPts val="4060"/>
              </a:lnSpc>
            </a:pPr>
            <a:r>
              <a:rPr lang="en-US" sz="3500" b="true">
                <a:solidFill>
                  <a:srgbClr val="54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 happiness?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349966">
            <a:off x="947873" y="2933797"/>
            <a:ext cx="1887463" cy="2718239"/>
          </a:xfrm>
          <a:custGeom>
            <a:avLst/>
            <a:gdLst/>
            <a:ahLst/>
            <a:cxnLst/>
            <a:rect r="r" b="b" t="t" l="l"/>
            <a:pathLst>
              <a:path h="2718239" w="1887463">
                <a:moveTo>
                  <a:pt x="0" y="0"/>
                </a:moveTo>
                <a:lnTo>
                  <a:pt x="1887464" y="0"/>
                </a:lnTo>
                <a:lnTo>
                  <a:pt x="1887464" y="2718239"/>
                </a:lnTo>
                <a:lnTo>
                  <a:pt x="0" y="27182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809044" y="5740906"/>
            <a:ext cx="3941913" cy="4172604"/>
          </a:xfrm>
          <a:custGeom>
            <a:avLst/>
            <a:gdLst/>
            <a:ahLst/>
            <a:cxnLst/>
            <a:rect r="r" b="b" t="t" l="l"/>
            <a:pathLst>
              <a:path h="4172604" w="3941913">
                <a:moveTo>
                  <a:pt x="0" y="0"/>
                </a:moveTo>
                <a:lnTo>
                  <a:pt x="3941912" y="0"/>
                </a:lnTo>
                <a:lnTo>
                  <a:pt x="3941912" y="4172604"/>
                </a:lnTo>
                <a:lnTo>
                  <a:pt x="0" y="4172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852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90632" y="2673124"/>
            <a:ext cx="3554729" cy="3211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9"/>
              </a:lnSpc>
            </a:pPr>
            <a:r>
              <a:rPr lang="en-US" sz="1399" b="true">
                <a:solidFill>
                  <a:srgbClr val="54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MY HAPPY MIND</a:t>
            </a:r>
          </a:p>
          <a:p>
            <a:pPr algn="l">
              <a:lnSpc>
                <a:spcPts val="1959"/>
              </a:lnSpc>
            </a:pPr>
            <a:r>
              <a:rPr lang="en-US" sz="1399">
                <a:solidFill>
                  <a:srgbClr val="545457"/>
                </a:solidFill>
                <a:latin typeface="Montserrat"/>
                <a:ea typeface="Montserrat"/>
                <a:cs typeface="Montserrat"/>
                <a:sym typeface="Montserrat"/>
              </a:rPr>
              <a:t>BY LAURA EARNSHAW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1959"/>
              </a:lnSpc>
            </a:pPr>
            <a:r>
              <a:rPr lang="en-US" sz="1399">
                <a:solidFill>
                  <a:srgbClr val="545457"/>
                </a:solidFill>
                <a:latin typeface="Montserrat"/>
                <a:ea typeface="Montserrat"/>
                <a:cs typeface="Montserrat"/>
                <a:sym typeface="Montserrat"/>
              </a:rPr>
              <a:t>My Happy Mind is the first book by our founder Laura Earnshaw. The book reveals all science-backed secrets used in our curriculum to empower ad educate parents - whether your child is struggling already, or you’re interested in future-proofing their mental health, there’s something in here for everyone.</a:t>
            </a:r>
          </a:p>
          <a:p>
            <a:pPr algn="l">
              <a:lnSpc>
                <a:spcPts val="1959"/>
              </a:lnSpc>
            </a:pPr>
          </a:p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b="true" sz="1399" u="sng">
                <a:solidFill>
                  <a:srgbClr val="545457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5" tooltip="https://myhappymind.org#:~:text=here%20for%20everyone.-,View%20on%20Amazon,-You%20Can%20Do"/>
              </a:rPr>
              <a:t>Click here to learn more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58368" y="10525353"/>
            <a:ext cx="9824528" cy="301213"/>
          </a:xfrm>
          <a:custGeom>
            <a:avLst/>
            <a:gdLst/>
            <a:ahLst/>
            <a:cxnLst/>
            <a:rect r="r" b="b" t="t" l="l"/>
            <a:pathLst>
              <a:path h="301213" w="9824528">
                <a:moveTo>
                  <a:pt x="0" y="0"/>
                </a:moveTo>
                <a:lnTo>
                  <a:pt x="9824528" y="0"/>
                </a:lnTo>
                <a:lnTo>
                  <a:pt x="9824528" y="301213"/>
                </a:lnTo>
                <a:lnTo>
                  <a:pt x="0" y="3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224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56000" y="765525"/>
            <a:ext cx="6181238" cy="522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3500" b="true">
                <a:solidFill>
                  <a:srgbClr val="54545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Celebrate in action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522252" y="10169605"/>
            <a:ext cx="515496" cy="17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0"/>
              </a:lnSpc>
              <a:spcBef>
                <a:spcPct val="0"/>
              </a:spcBef>
            </a:pPr>
            <a:r>
              <a:rPr lang="en-US" sz="1000" spc="-5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DAGMsO7mC8M</dc:identifier>
  <dcterms:modified xsi:type="dcterms:W3CDTF">2011-08-01T06:04:30Z</dcterms:modified>
  <cp:revision>1</cp:revision>
  <dc:title>Parent Newsletter CEL</dc:title>
</cp:coreProperties>
</file>