
<file path=[Content_Types].xml><?xml version="1.0" encoding="utf-8"?>
<Types xmlns="http://schemas.openxmlformats.org/package/2006/content-types">
  <Default Extension="jfif" ContentType="image/jpeg"/>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2"/>
  </p:notesMasterIdLst>
  <p:sldIdLst>
    <p:sldId id="256" r:id="rId5"/>
    <p:sldId id="269" r:id="rId6"/>
    <p:sldId id="261" r:id="rId7"/>
    <p:sldId id="257" r:id="rId8"/>
    <p:sldId id="272" r:id="rId9"/>
    <p:sldId id="258" r:id="rId10"/>
    <p:sldId id="289" r:id="rId11"/>
    <p:sldId id="259" r:id="rId12"/>
    <p:sldId id="291" r:id="rId13"/>
    <p:sldId id="260" r:id="rId14"/>
    <p:sldId id="263" r:id="rId15"/>
    <p:sldId id="296" r:id="rId16"/>
    <p:sldId id="273" r:id="rId17"/>
    <p:sldId id="280" r:id="rId18"/>
    <p:sldId id="264" r:id="rId19"/>
    <p:sldId id="295" r:id="rId20"/>
    <p:sldId id="283" r:id="rId2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4499FBE-087B-4353-8A51-7FE5EEE50962}" v="3075" dt="2023-08-16T11:11:23.41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EEE40659-4B1C-4C55-93AD-5E6C3F066BBC}" type="datetimeFigureOut">
              <a:rPr lang="en-GB" smtClean="0"/>
              <a:t>10/01/2026</a:t>
            </a:fld>
            <a:endParaRPr lang="en-GB"/>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3D77E29-78C8-4840-AC6B-3CE03D4DBBA8}" type="slidenum">
              <a:rPr lang="en-GB" smtClean="0"/>
              <a:t>‹#›</a:t>
            </a:fld>
            <a:endParaRPr lang="en-GB"/>
          </a:p>
        </p:txBody>
      </p:sp>
    </p:spTree>
    <p:extLst>
      <p:ext uri="{BB962C8B-B14F-4D97-AF65-F5344CB8AC3E}">
        <p14:creationId xmlns:p14="http://schemas.microsoft.com/office/powerpoint/2010/main" val="28116491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3D77E29-78C8-4840-AC6B-3CE03D4DBBA8}" type="slidenum">
              <a:rPr lang="en-GB" smtClean="0"/>
              <a:t>2</a:t>
            </a:fld>
            <a:endParaRPr lang="en-GB"/>
          </a:p>
        </p:txBody>
      </p:sp>
    </p:spTree>
    <p:extLst>
      <p:ext uri="{BB962C8B-B14F-4D97-AF65-F5344CB8AC3E}">
        <p14:creationId xmlns:p14="http://schemas.microsoft.com/office/powerpoint/2010/main" val="33396628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3D77E29-78C8-4840-AC6B-3CE03D4DBBA8}" type="slidenum">
              <a:rPr lang="en-GB" smtClean="0"/>
              <a:t>6</a:t>
            </a:fld>
            <a:endParaRPr lang="en-GB"/>
          </a:p>
        </p:txBody>
      </p:sp>
    </p:spTree>
    <p:extLst>
      <p:ext uri="{BB962C8B-B14F-4D97-AF65-F5344CB8AC3E}">
        <p14:creationId xmlns:p14="http://schemas.microsoft.com/office/powerpoint/2010/main" val="14698164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91D2524-8416-408D-9BA4-77727B01A856}" type="datetimeFigureOut">
              <a:rPr lang="en-GB" smtClean="0"/>
              <a:t>10/01/2026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D79147-EAF0-400B-9D36-80A59995B1B2}" type="slidenum">
              <a:rPr lang="en-GB" smtClean="0"/>
              <a:t>‹#›</a:t>
            </a:fld>
            <a:endParaRPr lang="en-GB"/>
          </a:p>
        </p:txBody>
      </p:sp>
    </p:spTree>
    <p:extLst>
      <p:ext uri="{BB962C8B-B14F-4D97-AF65-F5344CB8AC3E}">
        <p14:creationId xmlns:p14="http://schemas.microsoft.com/office/powerpoint/2010/main" val="27781944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91D2524-8416-408D-9BA4-77727B01A856}" type="datetimeFigureOut">
              <a:rPr lang="en-GB" smtClean="0"/>
              <a:t>10/01/2026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D79147-EAF0-400B-9D36-80A59995B1B2}" type="slidenum">
              <a:rPr lang="en-GB" smtClean="0"/>
              <a:t>‹#›</a:t>
            </a:fld>
            <a:endParaRPr lang="en-GB"/>
          </a:p>
        </p:txBody>
      </p:sp>
    </p:spTree>
    <p:extLst>
      <p:ext uri="{BB962C8B-B14F-4D97-AF65-F5344CB8AC3E}">
        <p14:creationId xmlns:p14="http://schemas.microsoft.com/office/powerpoint/2010/main" val="36457351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91D2524-8416-408D-9BA4-77727B01A856}" type="datetimeFigureOut">
              <a:rPr lang="en-GB" smtClean="0"/>
              <a:t>10/01/2026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D79147-EAF0-400B-9D36-80A59995B1B2}" type="slidenum">
              <a:rPr lang="en-GB" smtClean="0"/>
              <a:t>‹#›</a:t>
            </a:fld>
            <a:endParaRPr lang="en-GB"/>
          </a:p>
        </p:txBody>
      </p:sp>
    </p:spTree>
    <p:extLst>
      <p:ext uri="{BB962C8B-B14F-4D97-AF65-F5344CB8AC3E}">
        <p14:creationId xmlns:p14="http://schemas.microsoft.com/office/powerpoint/2010/main" val="33254548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91D2524-8416-408D-9BA4-77727B01A856}" type="datetimeFigureOut">
              <a:rPr lang="en-GB" smtClean="0"/>
              <a:t>10/01/2026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D79147-EAF0-400B-9D36-80A59995B1B2}" type="slidenum">
              <a:rPr lang="en-GB" smtClean="0"/>
              <a:t>‹#›</a:t>
            </a:fld>
            <a:endParaRPr lang="en-GB"/>
          </a:p>
        </p:txBody>
      </p:sp>
    </p:spTree>
    <p:extLst>
      <p:ext uri="{BB962C8B-B14F-4D97-AF65-F5344CB8AC3E}">
        <p14:creationId xmlns:p14="http://schemas.microsoft.com/office/powerpoint/2010/main" val="770345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1D2524-8416-408D-9BA4-77727B01A856}" type="datetimeFigureOut">
              <a:rPr lang="en-GB" smtClean="0"/>
              <a:t>10/01/2026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D79147-EAF0-400B-9D36-80A59995B1B2}" type="slidenum">
              <a:rPr lang="en-GB" smtClean="0"/>
              <a:t>‹#›</a:t>
            </a:fld>
            <a:endParaRPr lang="en-GB"/>
          </a:p>
        </p:txBody>
      </p:sp>
    </p:spTree>
    <p:extLst>
      <p:ext uri="{BB962C8B-B14F-4D97-AF65-F5344CB8AC3E}">
        <p14:creationId xmlns:p14="http://schemas.microsoft.com/office/powerpoint/2010/main" val="22963648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91D2524-8416-408D-9BA4-77727B01A856}" type="datetimeFigureOut">
              <a:rPr lang="en-GB" smtClean="0"/>
              <a:t>10/01/2026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5D79147-EAF0-400B-9D36-80A59995B1B2}" type="slidenum">
              <a:rPr lang="en-GB" smtClean="0"/>
              <a:t>‹#›</a:t>
            </a:fld>
            <a:endParaRPr lang="en-GB"/>
          </a:p>
        </p:txBody>
      </p:sp>
    </p:spTree>
    <p:extLst>
      <p:ext uri="{BB962C8B-B14F-4D97-AF65-F5344CB8AC3E}">
        <p14:creationId xmlns:p14="http://schemas.microsoft.com/office/powerpoint/2010/main" val="12697993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91D2524-8416-408D-9BA4-77727B01A856}" type="datetimeFigureOut">
              <a:rPr lang="en-GB" smtClean="0"/>
              <a:t>10/01/2026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5D79147-EAF0-400B-9D36-80A59995B1B2}" type="slidenum">
              <a:rPr lang="en-GB" smtClean="0"/>
              <a:t>‹#›</a:t>
            </a:fld>
            <a:endParaRPr lang="en-GB"/>
          </a:p>
        </p:txBody>
      </p:sp>
    </p:spTree>
    <p:extLst>
      <p:ext uri="{BB962C8B-B14F-4D97-AF65-F5344CB8AC3E}">
        <p14:creationId xmlns:p14="http://schemas.microsoft.com/office/powerpoint/2010/main" val="9933879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91D2524-8416-408D-9BA4-77727B01A856}" type="datetimeFigureOut">
              <a:rPr lang="en-GB" smtClean="0"/>
              <a:t>10/01/2026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5D79147-EAF0-400B-9D36-80A59995B1B2}" type="slidenum">
              <a:rPr lang="en-GB" smtClean="0"/>
              <a:t>‹#›</a:t>
            </a:fld>
            <a:endParaRPr lang="en-GB"/>
          </a:p>
        </p:txBody>
      </p:sp>
    </p:spTree>
    <p:extLst>
      <p:ext uri="{BB962C8B-B14F-4D97-AF65-F5344CB8AC3E}">
        <p14:creationId xmlns:p14="http://schemas.microsoft.com/office/powerpoint/2010/main" val="23333793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1D2524-8416-408D-9BA4-77727B01A856}" type="datetimeFigureOut">
              <a:rPr lang="en-GB" smtClean="0"/>
              <a:t>10/01/2026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5D79147-EAF0-400B-9D36-80A59995B1B2}" type="slidenum">
              <a:rPr lang="en-GB" smtClean="0"/>
              <a:t>‹#›</a:t>
            </a:fld>
            <a:endParaRPr lang="en-GB"/>
          </a:p>
        </p:txBody>
      </p:sp>
    </p:spTree>
    <p:extLst>
      <p:ext uri="{BB962C8B-B14F-4D97-AF65-F5344CB8AC3E}">
        <p14:creationId xmlns:p14="http://schemas.microsoft.com/office/powerpoint/2010/main" val="3177866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91D2524-8416-408D-9BA4-77727B01A856}" type="datetimeFigureOut">
              <a:rPr lang="en-GB" smtClean="0"/>
              <a:t>10/01/2026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5D79147-EAF0-400B-9D36-80A59995B1B2}" type="slidenum">
              <a:rPr lang="en-GB" smtClean="0"/>
              <a:t>‹#›</a:t>
            </a:fld>
            <a:endParaRPr lang="en-GB"/>
          </a:p>
        </p:txBody>
      </p:sp>
    </p:spTree>
    <p:extLst>
      <p:ext uri="{BB962C8B-B14F-4D97-AF65-F5344CB8AC3E}">
        <p14:creationId xmlns:p14="http://schemas.microsoft.com/office/powerpoint/2010/main" val="105556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91D2524-8416-408D-9BA4-77727B01A856}" type="datetimeFigureOut">
              <a:rPr lang="en-GB" smtClean="0"/>
              <a:t>10/01/2026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5D79147-EAF0-400B-9D36-80A59995B1B2}" type="slidenum">
              <a:rPr lang="en-GB" smtClean="0"/>
              <a:t>‹#›</a:t>
            </a:fld>
            <a:endParaRPr lang="en-GB"/>
          </a:p>
        </p:txBody>
      </p:sp>
    </p:spTree>
    <p:extLst>
      <p:ext uri="{BB962C8B-B14F-4D97-AF65-F5344CB8AC3E}">
        <p14:creationId xmlns:p14="http://schemas.microsoft.com/office/powerpoint/2010/main" val="31506466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1D2524-8416-408D-9BA4-77727B01A856}" type="datetimeFigureOut">
              <a:rPr lang="en-GB" smtClean="0"/>
              <a:t>10/01/2026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D79147-EAF0-400B-9D36-80A59995B1B2}" type="slidenum">
              <a:rPr lang="en-GB" smtClean="0"/>
              <a:t>‹#›</a:t>
            </a:fld>
            <a:endParaRPr lang="en-GB"/>
          </a:p>
        </p:txBody>
      </p:sp>
    </p:spTree>
    <p:extLst>
      <p:ext uri="{BB962C8B-B14F-4D97-AF65-F5344CB8AC3E}">
        <p14:creationId xmlns:p14="http://schemas.microsoft.com/office/powerpoint/2010/main" val="34419511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mailto:scooper@greasby-infant.wirral.sch.uk" TargetMode="External"/><Relationship Id="rId2" Type="http://schemas.openxmlformats.org/officeDocument/2006/relationships/hyperlink" Target="mailto:headteacher@greasby-infant.wirral.sch.uk" TargetMode="External"/><Relationship Id="rId1" Type="http://schemas.openxmlformats.org/officeDocument/2006/relationships/slideLayout" Target="../slideLayouts/slideLayout7.xml"/><Relationship Id="rId5" Type="http://schemas.openxmlformats.org/officeDocument/2006/relationships/hyperlink" Target="mailto:schooloffice@greasby-infant.wirral.sch.uk" TargetMode="External"/><Relationship Id="rId4" Type="http://schemas.openxmlformats.org/officeDocument/2006/relationships/hyperlink" Target="mailto:lpollitt@greasby-infant.wirral.sch.uk" TargetMode="Externa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quotesideas.com/wp-content/uploads/2015/07/tumblr_mnq3hvftsT1r9mgqro1_1280.jpg" TargetMode="External"/><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hyperlink" Target="http://quotesideas.com/wp-content/uploads/2015/07/Reading-quote-by-Dr.-Seuss.jpg"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69367" y="980728"/>
            <a:ext cx="6400800" cy="1752600"/>
          </a:xfrm>
        </p:spPr>
        <p:txBody>
          <a:bodyPr>
            <a:noAutofit/>
          </a:bodyPr>
          <a:lstStyle/>
          <a:p>
            <a:r>
              <a:rPr lang="en-GB" sz="4800" dirty="0">
                <a:solidFill>
                  <a:schemeClr val="tx1"/>
                </a:solidFill>
              </a:rPr>
              <a:t>Welcome to </a:t>
            </a:r>
          </a:p>
          <a:p>
            <a:r>
              <a:rPr lang="en-GB" sz="4800" dirty="0">
                <a:solidFill>
                  <a:schemeClr val="tx1"/>
                </a:solidFill>
              </a:rPr>
              <a:t>Year 2</a:t>
            </a:r>
          </a:p>
        </p:txBody>
      </p:sp>
      <p:pic>
        <p:nvPicPr>
          <p:cNvPr id="4" name="Picture 3"/>
          <p:cNvPicPr>
            <a:picLocks noChangeAspect="1"/>
          </p:cNvPicPr>
          <p:nvPr/>
        </p:nvPicPr>
        <p:blipFill>
          <a:blip r:embed="rId2"/>
          <a:stretch>
            <a:fillRect/>
          </a:stretch>
        </p:blipFill>
        <p:spPr>
          <a:xfrm>
            <a:off x="3497374" y="3047514"/>
            <a:ext cx="2144785" cy="2154317"/>
          </a:xfrm>
          <a:prstGeom prst="rect">
            <a:avLst/>
          </a:prstGeom>
        </p:spPr>
      </p:pic>
    </p:spTree>
    <p:extLst>
      <p:ext uri="{BB962C8B-B14F-4D97-AF65-F5344CB8AC3E}">
        <p14:creationId xmlns:p14="http://schemas.microsoft.com/office/powerpoint/2010/main" val="16953918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7" y="682471"/>
            <a:ext cx="8208912" cy="4893647"/>
          </a:xfrm>
          <a:prstGeom prst="rect">
            <a:avLst/>
          </a:prstGeom>
          <a:noFill/>
        </p:spPr>
        <p:txBody>
          <a:bodyPr wrap="square" rtlCol="0">
            <a:spAutoFit/>
          </a:bodyPr>
          <a:lstStyle/>
          <a:p>
            <a:pPr algn="ctr"/>
            <a:r>
              <a:rPr lang="en-US" sz="2400" b="1" u="sng" dirty="0"/>
              <a:t>Friday Assembly</a:t>
            </a:r>
          </a:p>
          <a:p>
            <a:pPr algn="ctr"/>
            <a:endParaRPr lang="en-GB" sz="2400" b="1" u="sng" dirty="0"/>
          </a:p>
          <a:p>
            <a:r>
              <a:rPr lang="en-GB" sz="2400" dirty="0"/>
              <a:t>Each week we will pick two of our children to receive an award for a special achievement that week – one linked to our curriculum and learning and another for a child that has ‘shone bright’ that week.</a:t>
            </a:r>
          </a:p>
          <a:p>
            <a:endParaRPr lang="en-US" sz="2400" dirty="0"/>
          </a:p>
          <a:p>
            <a:r>
              <a:rPr lang="en-US" sz="2400" dirty="0"/>
              <a:t>Parents will be informed on a Friday and can attend the assembly the following Friday at 2:40pm. </a:t>
            </a:r>
          </a:p>
          <a:p>
            <a:endParaRPr lang="en-US" sz="2400" dirty="0"/>
          </a:p>
          <a:p>
            <a:r>
              <a:rPr lang="en-US" sz="2400" dirty="0"/>
              <a:t>The children who receive a certificate will have a small treat and time to share their learning the following week with </a:t>
            </a:r>
            <a:r>
              <a:rPr lang="en-US" sz="2400" dirty="0" err="1"/>
              <a:t>Mrs</a:t>
            </a:r>
            <a:r>
              <a:rPr lang="en-US" sz="2400" dirty="0"/>
              <a:t> Grimster or </a:t>
            </a:r>
            <a:r>
              <a:rPr lang="en-US" sz="2400" dirty="0" err="1"/>
              <a:t>Mrs</a:t>
            </a:r>
            <a:r>
              <a:rPr lang="en-US" sz="2400" dirty="0"/>
              <a:t> Cooper.</a:t>
            </a:r>
            <a:endParaRPr lang="en-GB" sz="2400" dirty="0"/>
          </a:p>
        </p:txBody>
      </p:sp>
    </p:spTree>
    <p:extLst>
      <p:ext uri="{BB962C8B-B14F-4D97-AF65-F5344CB8AC3E}">
        <p14:creationId xmlns:p14="http://schemas.microsoft.com/office/powerpoint/2010/main" val="3747758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116632"/>
            <a:ext cx="8208912" cy="6309420"/>
          </a:xfrm>
          <a:prstGeom prst="rect">
            <a:avLst/>
          </a:prstGeom>
          <a:noFill/>
        </p:spPr>
        <p:txBody>
          <a:bodyPr wrap="square" lIns="91440" tIns="45720" rIns="91440" bIns="45720" rtlCol="0" anchor="t">
            <a:spAutoFit/>
          </a:bodyPr>
          <a:lstStyle/>
          <a:p>
            <a:pPr algn="ctr"/>
            <a:r>
              <a:rPr lang="en-GB" sz="4000" b="1" u="sng" dirty="0"/>
              <a:t>Time off school</a:t>
            </a:r>
          </a:p>
          <a:p>
            <a:endParaRPr lang="en-GB" sz="2400" dirty="0"/>
          </a:p>
          <a:p>
            <a:r>
              <a:rPr lang="en-GB" sz="2000" dirty="0"/>
              <a:t>In case of illness: phone school office before 9.30am</a:t>
            </a:r>
          </a:p>
          <a:p>
            <a:endParaRPr lang="en-GB" sz="2000" dirty="0"/>
          </a:p>
          <a:p>
            <a:r>
              <a:rPr lang="en-GB" sz="2000" dirty="0"/>
              <a:t>Requested time off school: please complete the request form available online or from the office.</a:t>
            </a:r>
          </a:p>
          <a:p>
            <a:endParaRPr lang="en-GB" sz="2000" dirty="0"/>
          </a:p>
          <a:p>
            <a:r>
              <a:rPr lang="en-GB" sz="2000" dirty="0"/>
              <a:t>We are expected to issue Fixed Penalty Notices for more than 10 sessions (1 day = 2 sessions) of unauthorised absence in a ten week period.</a:t>
            </a:r>
          </a:p>
          <a:p>
            <a:endParaRPr lang="en-GB" sz="2000" dirty="0"/>
          </a:p>
          <a:p>
            <a:r>
              <a:rPr lang="en-GB" sz="2000" dirty="0"/>
              <a:t>We do monitor late arrivals and those who have regular time off school and will be in touch where necessary to offer support.</a:t>
            </a:r>
          </a:p>
          <a:p>
            <a:endParaRPr lang="en-GB" sz="2000" dirty="0">
              <a:cs typeface="Calibri"/>
            </a:endParaRPr>
          </a:p>
          <a:p>
            <a:r>
              <a:rPr lang="en-GB" sz="2000" b="1" dirty="0">
                <a:cs typeface="Calibri"/>
              </a:rPr>
              <a:t>The gate opens at 8.40am and closes at 8.55am.</a:t>
            </a:r>
            <a:r>
              <a:rPr lang="en-GB" sz="2000" dirty="0">
                <a:cs typeface="Calibri"/>
              </a:rPr>
              <a:t> There are learning activities in classrooms from 8.40am so please ensure a prompt arrival. </a:t>
            </a:r>
          </a:p>
          <a:p>
            <a:endParaRPr lang="en-GB" sz="2000" dirty="0">
              <a:cs typeface="Calibri"/>
            </a:endParaRPr>
          </a:p>
          <a:p>
            <a:r>
              <a:rPr lang="en-GB" sz="2000" dirty="0">
                <a:cs typeface="Calibri"/>
              </a:rPr>
              <a:t>We are only able to administer medication if it has been prescribed for 4 times a day.  Please keep us updated with any health information e.g. asthma diagnosis</a:t>
            </a:r>
          </a:p>
        </p:txBody>
      </p:sp>
    </p:spTree>
    <p:extLst>
      <p:ext uri="{BB962C8B-B14F-4D97-AF65-F5344CB8AC3E}">
        <p14:creationId xmlns:p14="http://schemas.microsoft.com/office/powerpoint/2010/main" val="33672394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7" y="308660"/>
            <a:ext cx="8208912" cy="6170920"/>
          </a:xfrm>
          <a:prstGeom prst="rect">
            <a:avLst/>
          </a:prstGeom>
          <a:noFill/>
        </p:spPr>
        <p:txBody>
          <a:bodyPr wrap="square" lIns="91440" tIns="45720" rIns="91440" bIns="45720" rtlCol="0" anchor="t">
            <a:spAutoFit/>
          </a:bodyPr>
          <a:lstStyle/>
          <a:p>
            <a:pPr algn="ctr"/>
            <a:r>
              <a:rPr lang="en-US" sz="3200" b="1" u="sng" dirty="0"/>
              <a:t>Communication and Progress </a:t>
            </a:r>
          </a:p>
          <a:p>
            <a:r>
              <a:rPr lang="en-GB" dirty="0"/>
              <a:t>As a school we want to keep parents and carers up-to-date with their child’s education and what is happening in school.  </a:t>
            </a:r>
          </a:p>
          <a:p>
            <a:endParaRPr lang="en-GB" dirty="0"/>
          </a:p>
          <a:p>
            <a:pPr marL="342900" indent="-342900">
              <a:buFont typeface="Arial" panose="020B0604020202020204" pitchFamily="34" charset="0"/>
              <a:buChar char="•"/>
            </a:pPr>
            <a:r>
              <a:rPr lang="en-US" sz="1700" dirty="0"/>
              <a:t>All information will be sent through E-Schools emails or Tapestry in F”</a:t>
            </a:r>
          </a:p>
          <a:p>
            <a:pPr marL="342900" indent="-342900">
              <a:buFont typeface="Arial" panose="020B0604020202020204" pitchFamily="34" charset="0"/>
              <a:buChar char="•"/>
            </a:pPr>
            <a:r>
              <a:rPr lang="en-US" sz="1700" dirty="0"/>
              <a:t>At the start of each half term your class teacher will send you a message regarding all information for that half term and the link to the class page for curriculum information</a:t>
            </a:r>
          </a:p>
          <a:p>
            <a:pPr marL="342900" indent="-342900">
              <a:buFont typeface="Arial" panose="020B0604020202020204" pitchFamily="34" charset="0"/>
              <a:buChar char="•"/>
            </a:pPr>
            <a:r>
              <a:rPr lang="en-US" sz="1700" dirty="0"/>
              <a:t>Important Dates poster overview will be sent out each half term</a:t>
            </a:r>
          </a:p>
          <a:p>
            <a:pPr marL="342900" indent="-342900">
              <a:buFont typeface="Arial" panose="020B0604020202020204" pitchFamily="34" charset="0"/>
              <a:buChar char="•"/>
            </a:pPr>
            <a:r>
              <a:rPr lang="en-US" sz="1700" dirty="0"/>
              <a:t>Fortnightly newsletter</a:t>
            </a:r>
          </a:p>
          <a:p>
            <a:pPr marL="342900" indent="-342900">
              <a:buFont typeface="Arial" panose="020B0604020202020204" pitchFamily="34" charset="0"/>
              <a:buChar char="•"/>
            </a:pPr>
            <a:r>
              <a:rPr lang="en-US" sz="1700" dirty="0"/>
              <a:t>A member of staff on the doors every morning to pass important messages to and </a:t>
            </a:r>
            <a:r>
              <a:rPr lang="en-US" sz="1700" dirty="0" err="1"/>
              <a:t>Mrs</a:t>
            </a:r>
            <a:r>
              <a:rPr lang="en-US" sz="1700" dirty="0"/>
              <a:t> </a:t>
            </a:r>
            <a:r>
              <a:rPr lang="en-US" sz="1700" dirty="0" err="1"/>
              <a:t>Grimster</a:t>
            </a:r>
            <a:r>
              <a:rPr lang="en-US" sz="1700" dirty="0"/>
              <a:t> will be on one of the gates too</a:t>
            </a:r>
          </a:p>
          <a:p>
            <a:pPr marL="342900" indent="-342900">
              <a:buFont typeface="Arial" panose="020B0604020202020204" pitchFamily="34" charset="0"/>
              <a:buChar char="•"/>
            </a:pPr>
            <a:r>
              <a:rPr lang="en-US" sz="1700" dirty="0"/>
              <a:t>Follow our </a:t>
            </a:r>
            <a:r>
              <a:rPr lang="en-US" sz="1700" dirty="0" err="1"/>
              <a:t>Greasby</a:t>
            </a:r>
            <a:r>
              <a:rPr lang="en-US" sz="1700" dirty="0"/>
              <a:t> Infant School Facebook page for celebrations of what we have been up to!</a:t>
            </a:r>
          </a:p>
          <a:p>
            <a:pPr marL="342900" indent="-342900">
              <a:buFont typeface="Arial" panose="020B0604020202020204" pitchFamily="34" charset="0"/>
              <a:buChar char="•"/>
            </a:pPr>
            <a:endParaRPr lang="en-US" sz="1700" dirty="0"/>
          </a:p>
          <a:p>
            <a:pPr marL="342900" indent="-342900">
              <a:buFont typeface="Arial" panose="020B0604020202020204" pitchFamily="34" charset="0"/>
              <a:buChar char="•"/>
            </a:pPr>
            <a:r>
              <a:rPr lang="en-US" sz="1700" dirty="0"/>
              <a:t>Invitation to our praise assembly if your child is receiving one of the certificates.  These will be sent on a Friday evening for the following Friday.</a:t>
            </a:r>
          </a:p>
          <a:p>
            <a:pPr marL="342900" indent="-342900">
              <a:buFont typeface="Arial" panose="020B0604020202020204" pitchFamily="34" charset="0"/>
              <a:buChar char="•"/>
            </a:pPr>
            <a:r>
              <a:rPr lang="en-US" sz="1700" dirty="0"/>
              <a:t>Termly events to share and celebrate your child’s learning.</a:t>
            </a:r>
          </a:p>
          <a:p>
            <a:pPr marL="342900" indent="-342900">
              <a:buFont typeface="Arial" panose="020B0604020202020204" pitchFamily="34" charset="0"/>
              <a:buChar char="•"/>
            </a:pPr>
            <a:r>
              <a:rPr lang="en-US" sz="1700" dirty="0"/>
              <a:t>2 Parents Evenings – November and March 3:30-6:00pm. </a:t>
            </a:r>
          </a:p>
          <a:p>
            <a:pPr marL="342900" indent="-342900">
              <a:buFont typeface="Arial" panose="020B0604020202020204" pitchFamily="34" charset="0"/>
              <a:buChar char="•"/>
            </a:pPr>
            <a:r>
              <a:rPr lang="en-US" sz="1700" dirty="0"/>
              <a:t>One end of year report with option for meeting from this if needed.</a:t>
            </a:r>
          </a:p>
          <a:p>
            <a:pPr marL="342900" indent="-342900">
              <a:buFont typeface="Arial" panose="020B0604020202020204" pitchFamily="34" charset="0"/>
              <a:buChar char="•"/>
            </a:pPr>
            <a:r>
              <a:rPr lang="en-US" sz="1700" dirty="0"/>
              <a:t>If the class teacher has any concerns regarding your child’s progress they will arrange a meeting with you to discuss about steps to support them</a:t>
            </a:r>
          </a:p>
          <a:p>
            <a:pPr marL="342900" indent="-342900">
              <a:buFont typeface="Arial" panose="020B0604020202020204" pitchFamily="34" charset="0"/>
              <a:buChar char="•"/>
            </a:pPr>
            <a:endParaRPr lang="en-GB" sz="2000" dirty="0"/>
          </a:p>
        </p:txBody>
      </p:sp>
    </p:spTree>
    <p:extLst>
      <p:ext uri="{BB962C8B-B14F-4D97-AF65-F5344CB8AC3E}">
        <p14:creationId xmlns:p14="http://schemas.microsoft.com/office/powerpoint/2010/main" val="483641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9" y="404664"/>
            <a:ext cx="8064896" cy="6432530"/>
          </a:xfrm>
          <a:prstGeom prst="rect">
            <a:avLst/>
          </a:prstGeom>
          <a:noFill/>
        </p:spPr>
        <p:txBody>
          <a:bodyPr wrap="square" rtlCol="0">
            <a:spAutoFit/>
          </a:bodyPr>
          <a:lstStyle/>
          <a:p>
            <a:r>
              <a:rPr lang="en-US" sz="2400" b="1" u="sng" dirty="0"/>
              <a:t>Questions and Concerns</a:t>
            </a:r>
          </a:p>
          <a:p>
            <a:endParaRPr lang="en-GB" sz="2400" dirty="0"/>
          </a:p>
          <a:p>
            <a:r>
              <a:rPr lang="en-GB" sz="2400" dirty="0"/>
              <a:t>If you have questions or concerns please let us know so these can be dealt with promptly.  Please understand that a teacher or member of staff may not be able to respond on the same day due to their teaching commitments and will not outside of their working hours. </a:t>
            </a:r>
          </a:p>
          <a:p>
            <a:endParaRPr lang="en-GB" sz="2400" dirty="0"/>
          </a:p>
          <a:p>
            <a:r>
              <a:rPr lang="en-GB" sz="2400" dirty="0"/>
              <a:t>Parental ‘What’s app’ groups are very helpful but please come directly to school staff with questions e.g. Why is my child having a baked potato each day? </a:t>
            </a:r>
          </a:p>
          <a:p>
            <a:r>
              <a:rPr lang="en-GB" sz="2400" dirty="0"/>
              <a:t>Parent partnership is very important to us and we ask all parents/carers to follow our Parent Code of Conduct and procedures we have in place.  In particular, please take care when parking and ensure not parking on corners, in zoned areas and over people’s drives.</a:t>
            </a:r>
          </a:p>
          <a:p>
            <a:endParaRPr lang="en-GB" sz="2800" dirty="0"/>
          </a:p>
        </p:txBody>
      </p:sp>
    </p:spTree>
    <p:extLst>
      <p:ext uri="{BB962C8B-B14F-4D97-AF65-F5344CB8AC3E}">
        <p14:creationId xmlns:p14="http://schemas.microsoft.com/office/powerpoint/2010/main" val="17025903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260648"/>
            <a:ext cx="8208912" cy="6247864"/>
          </a:xfrm>
          <a:prstGeom prst="rect">
            <a:avLst/>
          </a:prstGeom>
          <a:noFill/>
        </p:spPr>
        <p:txBody>
          <a:bodyPr wrap="square" lIns="91440" tIns="45720" rIns="91440" bIns="45720" rtlCol="0" anchor="t">
            <a:spAutoFit/>
          </a:bodyPr>
          <a:lstStyle/>
          <a:p>
            <a:r>
              <a:rPr lang="en-GB" sz="4000" dirty="0"/>
              <a:t>Who to speak to at </a:t>
            </a:r>
            <a:r>
              <a:rPr lang="en-GB" sz="4000" dirty="0" err="1"/>
              <a:t>Greasby</a:t>
            </a:r>
            <a:r>
              <a:rPr lang="en-GB" sz="4000" dirty="0"/>
              <a:t>…</a:t>
            </a:r>
          </a:p>
          <a:p>
            <a:endParaRPr lang="en-GB" sz="2400" dirty="0"/>
          </a:p>
          <a:p>
            <a:r>
              <a:rPr lang="en-GB" sz="2400" dirty="0"/>
              <a:t>First port of call should always be your child’s teacher.</a:t>
            </a:r>
          </a:p>
          <a:p>
            <a:endParaRPr lang="en-US" sz="2400" dirty="0"/>
          </a:p>
          <a:p>
            <a:r>
              <a:rPr lang="en-US" sz="2400" dirty="0" err="1"/>
              <a:t>Headteacher</a:t>
            </a:r>
            <a:r>
              <a:rPr lang="en-US" sz="2400" dirty="0"/>
              <a:t> – </a:t>
            </a:r>
            <a:r>
              <a:rPr lang="en-US" sz="2400" dirty="0" err="1"/>
              <a:t>Mrs</a:t>
            </a:r>
            <a:r>
              <a:rPr lang="en-US" sz="2400" dirty="0"/>
              <a:t> </a:t>
            </a:r>
            <a:r>
              <a:rPr lang="en-US" sz="2400" dirty="0" err="1"/>
              <a:t>Grimster</a:t>
            </a:r>
            <a:endParaRPr lang="en-US" sz="2400" dirty="0"/>
          </a:p>
          <a:p>
            <a:r>
              <a:rPr lang="en-US" sz="2400" dirty="0">
                <a:hlinkClick r:id="rId2"/>
              </a:rPr>
              <a:t>headteacher@greasby-infant.wirral.sch.uk</a:t>
            </a:r>
            <a:endParaRPr lang="en-US" sz="2400" dirty="0"/>
          </a:p>
          <a:p>
            <a:endParaRPr lang="en-US" sz="2400" dirty="0"/>
          </a:p>
          <a:p>
            <a:r>
              <a:rPr lang="en-US" sz="2400" dirty="0"/>
              <a:t>Deputy </a:t>
            </a:r>
            <a:r>
              <a:rPr lang="en-US" sz="2400" dirty="0" err="1"/>
              <a:t>Headteacher</a:t>
            </a:r>
            <a:r>
              <a:rPr lang="en-US" sz="2400" dirty="0"/>
              <a:t> – </a:t>
            </a:r>
            <a:r>
              <a:rPr lang="en-US" sz="2400" dirty="0" err="1"/>
              <a:t>Mrs</a:t>
            </a:r>
            <a:r>
              <a:rPr lang="en-US" sz="2400" dirty="0"/>
              <a:t> Cooper</a:t>
            </a:r>
          </a:p>
          <a:p>
            <a:r>
              <a:rPr lang="en-US" sz="2400" dirty="0">
                <a:hlinkClick r:id="rId3"/>
              </a:rPr>
              <a:t>scooper@greasby-infant.wirral.sch.uk</a:t>
            </a:r>
            <a:endParaRPr lang="en-US" sz="2400" dirty="0"/>
          </a:p>
          <a:p>
            <a:endParaRPr lang="en-US" sz="2400" dirty="0"/>
          </a:p>
          <a:p>
            <a:r>
              <a:rPr lang="en-US" sz="2400" dirty="0"/>
              <a:t>SENCO – </a:t>
            </a:r>
            <a:r>
              <a:rPr lang="en-US" sz="2400" dirty="0" err="1"/>
              <a:t>Mrs</a:t>
            </a:r>
            <a:r>
              <a:rPr lang="en-US" sz="2400" dirty="0"/>
              <a:t> Jones</a:t>
            </a:r>
          </a:p>
          <a:p>
            <a:r>
              <a:rPr lang="en-US" sz="2400" dirty="0">
                <a:hlinkClick r:id="rId4"/>
              </a:rPr>
              <a:t>hjones@greasby-infant.wirral.sch.uk</a:t>
            </a:r>
            <a:endParaRPr lang="en-US" sz="2400" dirty="0"/>
          </a:p>
          <a:p>
            <a:endParaRPr lang="en-US" sz="2400" dirty="0"/>
          </a:p>
          <a:p>
            <a:r>
              <a:rPr lang="en-US" sz="2400" dirty="0"/>
              <a:t>School Office</a:t>
            </a:r>
          </a:p>
          <a:p>
            <a:r>
              <a:rPr lang="en-US" sz="2400" dirty="0">
                <a:hlinkClick r:id="rId5"/>
              </a:rPr>
              <a:t>schooloffice@greasby-infant.wirral.sch.uk</a:t>
            </a:r>
            <a:endParaRPr lang="en-US" sz="2400" dirty="0"/>
          </a:p>
          <a:p>
            <a:endParaRPr lang="en-US" sz="2400" dirty="0"/>
          </a:p>
        </p:txBody>
      </p:sp>
    </p:spTree>
    <p:extLst>
      <p:ext uri="{BB962C8B-B14F-4D97-AF65-F5344CB8AC3E}">
        <p14:creationId xmlns:p14="http://schemas.microsoft.com/office/powerpoint/2010/main" val="21882140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7" y="682471"/>
            <a:ext cx="3312367" cy="5509200"/>
          </a:xfrm>
          <a:prstGeom prst="rect">
            <a:avLst/>
          </a:prstGeom>
          <a:noFill/>
        </p:spPr>
        <p:txBody>
          <a:bodyPr wrap="square" lIns="91440" tIns="45720" rIns="91440" bIns="45720" rtlCol="0" anchor="t">
            <a:spAutoFit/>
          </a:bodyPr>
          <a:lstStyle/>
          <a:p>
            <a:r>
              <a:rPr lang="en-US" sz="4000" dirty="0"/>
              <a:t>FOGIS</a:t>
            </a:r>
            <a:endParaRPr lang="en-GB" sz="4000" dirty="0"/>
          </a:p>
          <a:p>
            <a:endParaRPr lang="en-GB" sz="2400" dirty="0"/>
          </a:p>
          <a:p>
            <a:endParaRPr lang="en-GB" sz="2400" dirty="0"/>
          </a:p>
          <a:p>
            <a:r>
              <a:rPr lang="en-GB" sz="2400" dirty="0"/>
              <a:t>Involving yourself with the FOGIS is important.</a:t>
            </a:r>
          </a:p>
          <a:p>
            <a:pPr algn="ctr"/>
            <a:endParaRPr lang="en-GB" sz="2400" dirty="0"/>
          </a:p>
          <a:p>
            <a:pPr algn="ctr"/>
            <a:r>
              <a:rPr lang="en-GB" sz="2400" dirty="0"/>
              <a:t>If you would like to get involved please email</a:t>
            </a:r>
          </a:p>
          <a:p>
            <a:pPr algn="ctr"/>
            <a:r>
              <a:rPr lang="en-GB" sz="2400"/>
              <a:t>fogis2023@gmail.com</a:t>
            </a:r>
            <a:endParaRPr lang="en-GB" sz="2400" dirty="0"/>
          </a:p>
          <a:p>
            <a:pPr algn="ctr"/>
            <a:endParaRPr lang="en-GB" sz="2400" dirty="0"/>
          </a:p>
          <a:p>
            <a:pPr algn="ctr"/>
            <a:r>
              <a:rPr lang="en-US" sz="2400" dirty="0"/>
              <a:t>_____</a:t>
            </a:r>
            <a:endParaRPr lang="en-GB" sz="2400" dirty="0"/>
          </a:p>
          <a:p>
            <a:pPr algn="ctr"/>
            <a:endParaRPr lang="en-GB" sz="2400" dirty="0"/>
          </a:p>
          <a:p>
            <a:pPr algn="ctr"/>
            <a:r>
              <a:rPr lang="en-GB" sz="2400" dirty="0"/>
              <a:t>We need your support ~ thank you.</a:t>
            </a:r>
          </a:p>
        </p:txBody>
      </p:sp>
      <p:pic>
        <p:nvPicPr>
          <p:cNvPr id="5122" name="Picture 2" descr="YOUR PTA  NEEDS YO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70898" y="476672"/>
            <a:ext cx="4975941" cy="5805264"/>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5098728" y="2780928"/>
            <a:ext cx="2520280" cy="923330"/>
          </a:xfrm>
          <a:prstGeom prst="rect">
            <a:avLst/>
          </a:prstGeom>
          <a:noFill/>
        </p:spPr>
        <p:txBody>
          <a:bodyPr wrap="square" rtlCol="0">
            <a:spAutoFit/>
          </a:bodyPr>
          <a:lstStyle/>
          <a:p>
            <a:pPr algn="ctr"/>
            <a:r>
              <a:rPr lang="en-US" sz="5400" dirty="0"/>
              <a:t>FOGIS</a:t>
            </a:r>
            <a:endParaRPr lang="en-GB" sz="5400" dirty="0"/>
          </a:p>
        </p:txBody>
      </p:sp>
    </p:spTree>
    <p:extLst>
      <p:ext uri="{BB962C8B-B14F-4D97-AF65-F5344CB8AC3E}">
        <p14:creationId xmlns:p14="http://schemas.microsoft.com/office/powerpoint/2010/main" val="38565244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99592" y="1052736"/>
            <a:ext cx="7056784" cy="5016758"/>
          </a:xfrm>
          <a:prstGeom prst="rect">
            <a:avLst/>
          </a:prstGeom>
          <a:noFill/>
        </p:spPr>
        <p:txBody>
          <a:bodyPr wrap="square" rtlCol="0">
            <a:spAutoFit/>
          </a:bodyPr>
          <a:lstStyle/>
          <a:p>
            <a:pPr algn="ctr"/>
            <a:r>
              <a:rPr lang="en-GB" sz="4000" b="1" u="sng" dirty="0"/>
              <a:t>YEAR 2 SAT’s</a:t>
            </a:r>
          </a:p>
          <a:p>
            <a:pPr algn="ctr"/>
            <a:endParaRPr lang="en-GB" sz="4000" dirty="0"/>
          </a:p>
          <a:p>
            <a:pPr algn="ctr"/>
            <a:r>
              <a:rPr lang="en-GB" sz="4000" dirty="0"/>
              <a:t>There are no compulsory SATs tests for Year 2.</a:t>
            </a:r>
          </a:p>
          <a:p>
            <a:pPr algn="ctr"/>
            <a:endParaRPr lang="en-GB" sz="4000" dirty="0"/>
          </a:p>
          <a:p>
            <a:pPr algn="ctr"/>
            <a:r>
              <a:rPr lang="en-GB" sz="4000" dirty="0"/>
              <a:t>We will still use the tests to support our teacher assessment judgements</a:t>
            </a:r>
            <a:r>
              <a:rPr lang="en-GB" dirty="0"/>
              <a:t>.</a:t>
            </a:r>
          </a:p>
        </p:txBody>
      </p:sp>
    </p:spTree>
    <p:extLst>
      <p:ext uri="{BB962C8B-B14F-4D97-AF65-F5344CB8AC3E}">
        <p14:creationId xmlns:p14="http://schemas.microsoft.com/office/powerpoint/2010/main" val="20266149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999858" y="520429"/>
            <a:ext cx="7920880" cy="5663089"/>
          </a:xfrm>
          <a:prstGeom prst="rect">
            <a:avLst/>
          </a:prstGeom>
          <a:noFill/>
        </p:spPr>
        <p:txBody>
          <a:bodyPr wrap="square" rtlCol="0">
            <a:spAutoFit/>
          </a:bodyPr>
          <a:lstStyle/>
          <a:p>
            <a:r>
              <a:rPr lang="en-GB" sz="2800" dirty="0"/>
              <a:t>Great Websites </a:t>
            </a:r>
            <a:r>
              <a:rPr lang="en-GB" dirty="0"/>
              <a:t>:</a:t>
            </a:r>
          </a:p>
          <a:p>
            <a:endParaRPr lang="en-GB" dirty="0"/>
          </a:p>
          <a:p>
            <a:pPr marL="457200" indent="-457200">
              <a:buFont typeface="Arial" panose="020B0604020202020204" pitchFamily="34" charset="0"/>
              <a:buChar char="•"/>
            </a:pPr>
            <a:r>
              <a:rPr lang="en-GB" sz="2800" dirty="0"/>
              <a:t>Spelling Frame</a:t>
            </a:r>
          </a:p>
          <a:p>
            <a:endParaRPr lang="en-GB" sz="2800" dirty="0"/>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r>
              <a:rPr lang="en-GB" sz="2800" dirty="0"/>
              <a:t>BBC Bitesize</a:t>
            </a:r>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r>
              <a:rPr lang="en-GB" sz="2800" dirty="0"/>
              <a:t>Spell Zone (word lists)</a:t>
            </a:r>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r>
              <a:rPr lang="en-GB" sz="2800" dirty="0"/>
              <a:t>The School Run </a:t>
            </a:r>
          </a:p>
          <a:p>
            <a:r>
              <a:rPr lang="en-GB" sz="2800" dirty="0"/>
              <a:t>(for parents!) </a:t>
            </a:r>
          </a:p>
          <a:p>
            <a:endParaRPr lang="en-GB" dirty="0"/>
          </a:p>
          <a:p>
            <a:endParaRPr lang="en-GB"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79952" y="1084835"/>
            <a:ext cx="1276350" cy="1323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56189" y="2705643"/>
            <a:ext cx="1368177" cy="136817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615865" y="687164"/>
            <a:ext cx="7920880" cy="4678204"/>
          </a:xfrm>
          <a:prstGeom prst="rect">
            <a:avLst/>
          </a:prstGeom>
          <a:noFill/>
        </p:spPr>
        <p:txBody>
          <a:bodyPr wrap="square" rtlCol="0">
            <a:spAutoFit/>
          </a:bodyPr>
          <a:lstStyle/>
          <a:p>
            <a:r>
              <a:rPr lang="en-GB" sz="2800" dirty="0"/>
              <a:t>Great Apps </a:t>
            </a:r>
            <a:r>
              <a:rPr lang="en-GB" dirty="0"/>
              <a:t>:</a:t>
            </a:r>
          </a:p>
          <a:p>
            <a:endParaRPr lang="en-GB" dirty="0"/>
          </a:p>
          <a:p>
            <a:pPr marL="457200" indent="-457200">
              <a:buFont typeface="Arial" panose="020B0604020202020204" pitchFamily="34" charset="0"/>
              <a:buChar char="•"/>
            </a:pPr>
            <a:r>
              <a:rPr lang="en-GB" sz="2800" dirty="0" err="1"/>
              <a:t>Squeebles</a:t>
            </a:r>
            <a:endParaRPr lang="en-GB" sz="2800" dirty="0"/>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r>
              <a:rPr lang="en-GB" sz="2800" dirty="0"/>
              <a:t>Hit the Button </a:t>
            </a:r>
            <a:endParaRPr lang="en-GB" dirty="0"/>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r>
              <a:rPr lang="en-GB" sz="2800" dirty="0"/>
              <a:t>Doodle Maths </a:t>
            </a:r>
          </a:p>
        </p:txBody>
      </p:sp>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54029" y="5365368"/>
            <a:ext cx="1851845" cy="9414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024643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GB" b="1" u="sng" dirty="0"/>
              <a:t>Our New Vision</a:t>
            </a:r>
          </a:p>
        </p:txBody>
      </p:sp>
      <p:pic>
        <p:nvPicPr>
          <p:cNvPr id="3" name="Picture 2"/>
          <p:cNvPicPr>
            <a:picLocks noChangeAspect="1"/>
          </p:cNvPicPr>
          <p:nvPr/>
        </p:nvPicPr>
        <p:blipFill>
          <a:blip r:embed="rId3"/>
          <a:stretch>
            <a:fillRect/>
          </a:stretch>
        </p:blipFill>
        <p:spPr>
          <a:xfrm>
            <a:off x="413969" y="1556792"/>
            <a:ext cx="8252223" cy="4536504"/>
          </a:xfrm>
          <a:prstGeom prst="rect">
            <a:avLst/>
          </a:prstGeom>
        </p:spPr>
      </p:pic>
    </p:spTree>
    <p:extLst>
      <p:ext uri="{BB962C8B-B14F-4D97-AF65-F5344CB8AC3E}">
        <p14:creationId xmlns:p14="http://schemas.microsoft.com/office/powerpoint/2010/main" val="10132972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AutoShape 9" descr="https://2.bp.blogspot.com/-YZmpWXuCMOE/VyNlJ2ho3xI/AAAAAAAAAEg/ZV83QYbqkJ42yEKb4F_lYaFL1gZKITbAgCLcB/s1600/Poster%2B-%2BSchool%2BRules%2BApril%2B2016.jpg"/>
          <p:cNvSpPr>
            <a:spLocks noChangeAspect="1" noChangeArrowheads="1"/>
          </p:cNvSpPr>
          <p:nvPr/>
        </p:nvSpPr>
        <p:spPr bwMode="auto">
          <a:xfrm>
            <a:off x="63500" y="-136525"/>
            <a:ext cx="10772775" cy="152400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AutoShape 11" descr="https://2.bp.blogspot.com/-YZmpWXuCMOE/VyNlJ2ho3xI/AAAAAAAAAEg/ZV83QYbqkJ42yEKb4F_lYaFL1gZKITbAgCLcB/s1600/Poster%2B-%2BSchool%2BRules%2BApril%2B2016.jpg"/>
          <p:cNvSpPr>
            <a:spLocks noChangeAspect="1" noChangeArrowheads="1"/>
          </p:cNvSpPr>
          <p:nvPr/>
        </p:nvSpPr>
        <p:spPr bwMode="auto">
          <a:xfrm>
            <a:off x="215900" y="15875"/>
            <a:ext cx="10772775" cy="152400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 name="AutoShape 2" descr="Paul Dix Behaviour - Lessons - Tes Teach"/>
          <p:cNvSpPr>
            <a:spLocks noChangeAspect="1" noChangeArrowheads="1"/>
          </p:cNvSpPr>
          <p:nvPr/>
        </p:nvSpPr>
        <p:spPr bwMode="auto">
          <a:xfrm>
            <a:off x="275927" y="117998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59832" y="962203"/>
            <a:ext cx="2852316" cy="2852316"/>
          </a:xfrm>
          <a:prstGeom prst="rect">
            <a:avLst/>
          </a:prstGeom>
        </p:spPr>
      </p:pic>
      <p:sp>
        <p:nvSpPr>
          <p:cNvPr id="9" name="TextBox 8"/>
          <p:cNvSpPr txBox="1"/>
          <p:nvPr/>
        </p:nvSpPr>
        <p:spPr>
          <a:xfrm>
            <a:off x="3203848" y="315872"/>
            <a:ext cx="8208912" cy="646331"/>
          </a:xfrm>
          <a:prstGeom prst="rect">
            <a:avLst/>
          </a:prstGeom>
          <a:noFill/>
        </p:spPr>
        <p:txBody>
          <a:bodyPr wrap="square" rtlCol="0">
            <a:spAutoFit/>
          </a:bodyPr>
          <a:lstStyle/>
          <a:p>
            <a:r>
              <a:rPr lang="en-US" sz="3600" b="1" u="sng" dirty="0"/>
              <a:t>School Rules</a:t>
            </a:r>
            <a:endParaRPr lang="en-GB" sz="3600" b="1" u="sng" dirty="0"/>
          </a:p>
        </p:txBody>
      </p:sp>
      <p:sp>
        <p:nvSpPr>
          <p:cNvPr id="3" name="TextBox 2"/>
          <p:cNvSpPr txBox="1"/>
          <p:nvPr/>
        </p:nvSpPr>
        <p:spPr>
          <a:xfrm>
            <a:off x="275927" y="4005064"/>
            <a:ext cx="8616553" cy="2185214"/>
          </a:xfrm>
          <a:prstGeom prst="rect">
            <a:avLst/>
          </a:prstGeom>
          <a:noFill/>
        </p:spPr>
        <p:txBody>
          <a:bodyPr wrap="square" rtlCol="0">
            <a:spAutoFit/>
          </a:bodyPr>
          <a:lstStyle/>
          <a:p>
            <a:pPr algn="ctr"/>
            <a:r>
              <a:rPr lang="en-GB" sz="4000" dirty="0"/>
              <a:t>Ready, Respectful, Safe</a:t>
            </a:r>
          </a:p>
          <a:p>
            <a:pPr algn="ctr"/>
            <a:endParaRPr lang="en-GB" sz="2400" dirty="0"/>
          </a:p>
          <a:p>
            <a:pPr algn="ctr"/>
            <a:r>
              <a:rPr lang="en-GB" sz="2400" dirty="0"/>
              <a:t>Ready – Correct uniform, reading book, listening, lining up</a:t>
            </a:r>
          </a:p>
          <a:p>
            <a:pPr algn="ctr"/>
            <a:r>
              <a:rPr lang="en-GB" sz="2400" dirty="0"/>
              <a:t>Respect – For our school community and our environment </a:t>
            </a:r>
          </a:p>
          <a:p>
            <a:pPr algn="ctr"/>
            <a:r>
              <a:rPr lang="en-GB" sz="2400" dirty="0"/>
              <a:t>Safe – Looking after each other, online safety, stranger danger</a:t>
            </a:r>
          </a:p>
        </p:txBody>
      </p:sp>
    </p:spTree>
    <p:extLst>
      <p:ext uri="{BB962C8B-B14F-4D97-AF65-F5344CB8AC3E}">
        <p14:creationId xmlns:p14="http://schemas.microsoft.com/office/powerpoint/2010/main" val="3747758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99592" y="260648"/>
            <a:ext cx="7632848" cy="6001643"/>
          </a:xfrm>
          <a:prstGeom prst="rect">
            <a:avLst/>
          </a:prstGeom>
          <a:noFill/>
        </p:spPr>
        <p:txBody>
          <a:bodyPr wrap="square" rtlCol="0">
            <a:spAutoFit/>
          </a:bodyPr>
          <a:lstStyle/>
          <a:p>
            <a:pPr algn="ctr"/>
            <a:r>
              <a:rPr lang="en-GB" sz="3600" u="sng" dirty="0"/>
              <a:t>Topic outline for this year will be:</a:t>
            </a:r>
          </a:p>
          <a:p>
            <a:endParaRPr lang="en-GB" sz="3600" dirty="0"/>
          </a:p>
          <a:p>
            <a:endParaRPr lang="en-GB" sz="3600" dirty="0"/>
          </a:p>
          <a:p>
            <a:r>
              <a:rPr lang="en-GB" sz="3600" dirty="0"/>
              <a:t>Autumn – </a:t>
            </a:r>
          </a:p>
          <a:p>
            <a:endParaRPr lang="en-GB" sz="3600" dirty="0"/>
          </a:p>
          <a:p>
            <a:r>
              <a:rPr lang="en-GB" sz="3600" dirty="0"/>
              <a:t>Spring –</a:t>
            </a:r>
          </a:p>
          <a:p>
            <a:endParaRPr lang="en-GB" sz="3600" dirty="0"/>
          </a:p>
          <a:p>
            <a:r>
              <a:rPr lang="en-GB" sz="3600" dirty="0"/>
              <a:t>Summer – </a:t>
            </a:r>
          </a:p>
          <a:p>
            <a:endParaRPr lang="en-US" sz="3600" dirty="0"/>
          </a:p>
          <a:p>
            <a:r>
              <a:rPr lang="en-US" sz="2000" dirty="0"/>
              <a:t>Curriculum overviews for each half term will be on the class page on the school website.  The link to this will be sent out each half term alongside any key information and PE days.</a:t>
            </a:r>
            <a:endParaRPr lang="en-GB" sz="2000" dirty="0"/>
          </a:p>
        </p:txBody>
      </p:sp>
    </p:spTree>
    <p:extLst>
      <p:ext uri="{BB962C8B-B14F-4D97-AF65-F5344CB8AC3E}">
        <p14:creationId xmlns:p14="http://schemas.microsoft.com/office/powerpoint/2010/main" val="6246289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b="1" u="sng" dirty="0"/>
              <a:t>Trips</a:t>
            </a:r>
          </a:p>
        </p:txBody>
      </p:sp>
      <p:sp>
        <p:nvSpPr>
          <p:cNvPr id="3" name="Content Placeholder 2"/>
          <p:cNvSpPr>
            <a:spLocks noGrp="1"/>
          </p:cNvSpPr>
          <p:nvPr>
            <p:ph idx="1"/>
          </p:nvPr>
        </p:nvSpPr>
        <p:spPr>
          <a:xfrm>
            <a:off x="457200" y="1340768"/>
            <a:ext cx="8229600" cy="4525963"/>
          </a:xfrm>
        </p:spPr>
        <p:txBody>
          <a:bodyPr vert="horz" lIns="91440" tIns="45720" rIns="91440" bIns="45720" rtlCol="0" anchor="t">
            <a:normAutofit lnSpcReduction="10000"/>
          </a:bodyPr>
          <a:lstStyle/>
          <a:p>
            <a:r>
              <a:rPr lang="en-GB" dirty="0"/>
              <a:t>This year we will be visiting:</a:t>
            </a:r>
          </a:p>
          <a:p>
            <a:pPr marL="0" indent="0">
              <a:buNone/>
            </a:pPr>
            <a:r>
              <a:rPr lang="en-GB" dirty="0">
                <a:cs typeface="Calibri"/>
              </a:rPr>
              <a:t>Autumn Term – Whole school cinema trip</a:t>
            </a:r>
          </a:p>
          <a:p>
            <a:pPr marL="0" indent="0">
              <a:buNone/>
            </a:pPr>
            <a:r>
              <a:rPr lang="en-GB" dirty="0">
                <a:cs typeface="Calibri"/>
              </a:rPr>
              <a:t>Spring Term – Floral </a:t>
            </a:r>
            <a:r>
              <a:rPr lang="en-GB" dirty="0" err="1">
                <a:cs typeface="Calibri"/>
              </a:rPr>
              <a:t>Pavillion</a:t>
            </a:r>
            <a:r>
              <a:rPr lang="en-GB" dirty="0">
                <a:cs typeface="Calibri"/>
              </a:rPr>
              <a:t> </a:t>
            </a:r>
            <a:r>
              <a:rPr lang="en-GB" dirty="0" err="1">
                <a:cs typeface="Calibri"/>
              </a:rPr>
              <a:t>Panotmine</a:t>
            </a:r>
            <a:endParaRPr lang="en-GB" dirty="0">
              <a:cs typeface="Calibri"/>
            </a:endParaRPr>
          </a:p>
          <a:p>
            <a:pPr marL="0" indent="0">
              <a:buNone/>
            </a:pPr>
            <a:r>
              <a:rPr lang="en-GB" dirty="0">
                <a:cs typeface="Calibri"/>
              </a:rPr>
              <a:t>Summer Term – </a:t>
            </a:r>
          </a:p>
          <a:p>
            <a:pPr marL="0" indent="0">
              <a:buNone/>
            </a:pPr>
            <a:r>
              <a:rPr lang="en-GB" sz="2600" dirty="0">
                <a:cs typeface="Calibri"/>
              </a:rPr>
              <a:t>We will always try and keep trips to the minimum cost.  Please speak to us if any issues.</a:t>
            </a:r>
          </a:p>
          <a:p>
            <a:r>
              <a:rPr lang="en-GB" dirty="0">
                <a:cs typeface="Calibri"/>
              </a:rPr>
              <a:t>We will inform you about local visits (e.g. church) as well. Walkers are always needed so please let us know if you can help!</a:t>
            </a:r>
          </a:p>
          <a:p>
            <a:endParaRPr lang="en-GB" dirty="0">
              <a:cs typeface="Calibri"/>
            </a:endParaRPr>
          </a:p>
          <a:p>
            <a:endParaRPr lang="en-GB" dirty="0"/>
          </a:p>
          <a:p>
            <a:endParaRPr lang="en-GB" dirty="0">
              <a:cs typeface="Calibri"/>
            </a:endParaRPr>
          </a:p>
          <a:p>
            <a:endParaRPr lang="en-GB" dirty="0">
              <a:cs typeface="Calibri"/>
            </a:endParaRPr>
          </a:p>
        </p:txBody>
      </p:sp>
    </p:spTree>
    <p:extLst>
      <p:ext uri="{BB962C8B-B14F-4D97-AF65-F5344CB8AC3E}">
        <p14:creationId xmlns:p14="http://schemas.microsoft.com/office/powerpoint/2010/main" val="25573841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7" y="682471"/>
            <a:ext cx="8208912" cy="5232202"/>
          </a:xfrm>
          <a:prstGeom prst="rect">
            <a:avLst/>
          </a:prstGeom>
          <a:noFill/>
        </p:spPr>
        <p:txBody>
          <a:bodyPr wrap="square" lIns="91440" tIns="45720" rIns="91440" bIns="45720" rtlCol="0" anchor="t">
            <a:spAutoFit/>
          </a:bodyPr>
          <a:lstStyle/>
          <a:p>
            <a:r>
              <a:rPr lang="en-GB" sz="3600" dirty="0"/>
              <a:t>PE will usually be on :</a:t>
            </a:r>
          </a:p>
          <a:p>
            <a:endParaRPr lang="en-GB" dirty="0"/>
          </a:p>
          <a:p>
            <a:r>
              <a:rPr lang="en-US" sz="2800" u="sng" dirty="0"/>
              <a:t>Wednesdays</a:t>
            </a:r>
            <a:r>
              <a:rPr lang="en-US" sz="2800" dirty="0"/>
              <a:t> and</a:t>
            </a:r>
            <a:r>
              <a:rPr lang="en-US" sz="2800" u="sng" dirty="0"/>
              <a:t> Thursdays </a:t>
            </a:r>
            <a:r>
              <a:rPr lang="en-US" sz="2800" dirty="0"/>
              <a:t>this half term</a:t>
            </a:r>
            <a:endParaRPr lang="en-US" sz="2800" dirty="0">
              <a:cs typeface="Calibri"/>
            </a:endParaRPr>
          </a:p>
          <a:p>
            <a:endParaRPr lang="en-GB" sz="2800" dirty="0"/>
          </a:p>
          <a:p>
            <a:r>
              <a:rPr lang="en-GB" sz="2800" dirty="0"/>
              <a:t>Your child will need the following items named:</a:t>
            </a:r>
          </a:p>
          <a:p>
            <a:r>
              <a:rPr lang="en-GB" sz="2800" dirty="0"/>
              <a:t>White t-shirt, black shorts/jogging bottoms/leggings, trainers/pumps and a school jumper/cardigan.</a:t>
            </a:r>
          </a:p>
          <a:p>
            <a:endParaRPr lang="en-GB" sz="2800" dirty="0"/>
          </a:p>
          <a:p>
            <a:r>
              <a:rPr lang="en-GB" sz="2800" dirty="0"/>
              <a:t>Children to come in to school on PE days in their PE Kit.</a:t>
            </a:r>
          </a:p>
          <a:p>
            <a:endParaRPr lang="en-GB" sz="2800" dirty="0"/>
          </a:p>
          <a:p>
            <a:r>
              <a:rPr lang="en-GB" sz="2800" dirty="0"/>
              <a:t>Sports Club Days – if it is not their PE day children need to bring their kit in to get changed into after school.</a:t>
            </a:r>
          </a:p>
        </p:txBody>
      </p:sp>
      <p:pic>
        <p:nvPicPr>
          <p:cNvPr id="4098" name="Picture 2" descr="C:\Program Files (x86)\Microsoft Office\MEDIA\CAGCAT10\j0301480.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05811" y="179026"/>
            <a:ext cx="1798638" cy="13382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7758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5841" y="219576"/>
            <a:ext cx="8083104" cy="5232202"/>
          </a:xfrm>
          <a:prstGeom prst="rect">
            <a:avLst/>
          </a:prstGeom>
          <a:noFill/>
        </p:spPr>
        <p:txBody>
          <a:bodyPr wrap="square" lIns="91440" tIns="45720" rIns="91440" bIns="45720" rtlCol="0" anchor="t">
            <a:spAutoFit/>
          </a:bodyPr>
          <a:lstStyle/>
          <a:p>
            <a:endParaRPr lang="en-GB" dirty="0"/>
          </a:p>
          <a:p>
            <a:pPr algn="ctr"/>
            <a:r>
              <a:rPr lang="en-GB" sz="3600" b="1" u="sng" dirty="0">
                <a:cs typeface="Calibri"/>
              </a:rPr>
              <a:t>HOMEWORK</a:t>
            </a:r>
          </a:p>
          <a:p>
            <a:pPr algn="ctr"/>
            <a:r>
              <a:rPr lang="en-GB" sz="2800" dirty="0">
                <a:cs typeface="Calibri"/>
              </a:rPr>
              <a:t>An overview for the homework weekly expectations will be on the class page on the website.</a:t>
            </a:r>
          </a:p>
          <a:p>
            <a:pPr algn="ctr"/>
            <a:endParaRPr lang="en-GB" sz="2800" dirty="0">
              <a:cs typeface="Calibri"/>
            </a:endParaRPr>
          </a:p>
          <a:p>
            <a:pPr algn="ctr"/>
            <a:r>
              <a:rPr lang="en-GB" sz="2800" dirty="0">
                <a:cs typeface="Calibri"/>
              </a:rPr>
              <a:t>In addition to this spellings will be sent home on a Friday weekly alongside any sheets that may be needed.</a:t>
            </a:r>
          </a:p>
          <a:p>
            <a:pPr algn="ctr"/>
            <a:endParaRPr lang="en-GB" sz="2800" dirty="0">
              <a:cs typeface="Calibri"/>
            </a:endParaRPr>
          </a:p>
          <a:p>
            <a:pPr algn="ctr"/>
            <a:r>
              <a:rPr lang="en-GB" sz="2800" dirty="0">
                <a:cs typeface="Calibri"/>
              </a:rPr>
              <a:t>Children to bring back their homework books on a Wednesday.  Over the half term teachers will look through. </a:t>
            </a:r>
          </a:p>
        </p:txBody>
      </p:sp>
    </p:spTree>
    <p:extLst>
      <p:ext uri="{BB962C8B-B14F-4D97-AF65-F5344CB8AC3E}">
        <p14:creationId xmlns:p14="http://schemas.microsoft.com/office/powerpoint/2010/main" val="13124894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8706" y="224557"/>
            <a:ext cx="8208912" cy="1692771"/>
          </a:xfrm>
          <a:prstGeom prst="rect">
            <a:avLst/>
          </a:prstGeom>
          <a:noFill/>
        </p:spPr>
        <p:txBody>
          <a:bodyPr wrap="square" rtlCol="0">
            <a:spAutoFit/>
          </a:bodyPr>
          <a:lstStyle/>
          <a:p>
            <a:r>
              <a:rPr lang="en-GB" sz="3200" dirty="0"/>
              <a:t>Reading in year ……:</a:t>
            </a:r>
          </a:p>
          <a:p>
            <a:endParaRPr lang="en-GB" dirty="0"/>
          </a:p>
          <a:p>
            <a:endParaRPr lang="en-GB" dirty="0"/>
          </a:p>
          <a:p>
            <a:r>
              <a:rPr lang="en-GB" dirty="0"/>
              <a:t>Each child is expected to ‘Strive for five’ – this means </a:t>
            </a:r>
          </a:p>
          <a:p>
            <a:r>
              <a:rPr lang="en-GB" dirty="0"/>
              <a:t>reading at least 5 times a week at home.  </a:t>
            </a:r>
          </a:p>
        </p:txBody>
      </p:sp>
      <p:pic>
        <p:nvPicPr>
          <p:cNvPr id="3074" name="Picture 2" descr="tumblr_mnq3hvftsT1r9mgqro1_1280">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17952" y="224557"/>
            <a:ext cx="2914650" cy="3043238"/>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Reading-quote-by-Dr.-Seuss">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4418" y="2636912"/>
            <a:ext cx="3888744" cy="401999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4427984" y="3933056"/>
            <a:ext cx="4572000" cy="2031325"/>
          </a:xfrm>
          <a:prstGeom prst="rect">
            <a:avLst/>
          </a:prstGeom>
        </p:spPr>
        <p:txBody>
          <a:bodyPr>
            <a:spAutoFit/>
          </a:bodyPr>
          <a:lstStyle/>
          <a:p>
            <a:r>
              <a:rPr lang="en-GB" dirty="0">
                <a:solidFill>
                  <a:prstClr val="black"/>
                </a:solidFill>
              </a:rPr>
              <a:t>Reading records are provided for recording these and staff will also record if your child is heard in school.</a:t>
            </a:r>
            <a:endParaRPr lang="en-GB" dirty="0"/>
          </a:p>
          <a:p>
            <a:endParaRPr lang="en-GB" dirty="0"/>
          </a:p>
          <a:p>
            <a:r>
              <a:rPr lang="en-GB" dirty="0"/>
              <a:t>These will be handed in on a Thursday and given out on a Friday.  Reading books will match your child’s phonetic ability.</a:t>
            </a:r>
            <a:endParaRPr lang="en-GB" u="sng" dirty="0"/>
          </a:p>
        </p:txBody>
      </p:sp>
    </p:spTree>
    <p:extLst>
      <p:ext uri="{BB962C8B-B14F-4D97-AF65-F5344CB8AC3E}">
        <p14:creationId xmlns:p14="http://schemas.microsoft.com/office/powerpoint/2010/main" val="3747758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D9D9F2E-B0BC-3514-B370-4E4ADF6A2347}"/>
              </a:ext>
            </a:extLst>
          </p:cNvPr>
          <p:cNvSpPr txBox="1"/>
          <p:nvPr/>
        </p:nvSpPr>
        <p:spPr>
          <a:xfrm>
            <a:off x="179512" y="260648"/>
            <a:ext cx="8712967" cy="63094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b="1" u="sng" dirty="0">
                <a:cs typeface="Calibri"/>
              </a:rPr>
              <a:t>Water Bottles</a:t>
            </a:r>
          </a:p>
          <a:p>
            <a:r>
              <a:rPr lang="en-US" dirty="0">
                <a:cs typeface="Calibri"/>
              </a:rPr>
              <a:t>Please make sure that these are named – water or sugar free cordials/squash only.  No fizzy drinks please.  Drinks will be stored and children will have regular access to them at appropriate times.</a:t>
            </a:r>
          </a:p>
          <a:p>
            <a:endParaRPr lang="en-US" dirty="0">
              <a:cs typeface="Calibri"/>
            </a:endParaRPr>
          </a:p>
          <a:p>
            <a:r>
              <a:rPr lang="en-US" sz="2000" b="1" u="sng" dirty="0">
                <a:cs typeface="Calibri"/>
              </a:rPr>
              <a:t>Snacks</a:t>
            </a:r>
          </a:p>
          <a:p>
            <a:r>
              <a:rPr lang="en-US" dirty="0">
                <a:cs typeface="Calibri"/>
              </a:rPr>
              <a:t>Fruit is available for snack at break time. </a:t>
            </a:r>
          </a:p>
          <a:p>
            <a:endParaRPr lang="en-US" dirty="0">
              <a:cs typeface="Calibri"/>
            </a:endParaRPr>
          </a:p>
          <a:p>
            <a:r>
              <a:rPr lang="en-US" sz="2000" b="1" u="sng" dirty="0">
                <a:cs typeface="Calibri"/>
              </a:rPr>
              <a:t>Label</a:t>
            </a:r>
          </a:p>
          <a:p>
            <a:r>
              <a:rPr lang="en-US" dirty="0">
                <a:cs typeface="Calibri"/>
              </a:rPr>
              <a:t>Please label clothes (especially jumpers).</a:t>
            </a:r>
          </a:p>
          <a:p>
            <a:endParaRPr lang="en-US" dirty="0">
              <a:cs typeface="Calibri"/>
            </a:endParaRPr>
          </a:p>
          <a:p>
            <a:r>
              <a:rPr lang="en-US" sz="2000" b="1" u="sng" dirty="0">
                <a:cs typeface="Calibri"/>
              </a:rPr>
              <a:t>School Meals</a:t>
            </a:r>
          </a:p>
          <a:p>
            <a:r>
              <a:rPr lang="en-US" dirty="0">
                <a:cs typeface="Calibri"/>
              </a:rPr>
              <a:t>The menu is available, please discuss the choices with your child so they are familiar with their choices. We will endeavour to let you know any changes ahead of the day.</a:t>
            </a:r>
          </a:p>
          <a:p>
            <a:endParaRPr lang="en-US" dirty="0">
              <a:cs typeface="Calibri"/>
            </a:endParaRPr>
          </a:p>
          <a:p>
            <a:r>
              <a:rPr lang="en-US" dirty="0">
                <a:cs typeface="Calibri"/>
              </a:rPr>
              <a:t>We have children in the school with </a:t>
            </a:r>
            <a:r>
              <a:rPr lang="en-US" b="1" u="sng" dirty="0">
                <a:cs typeface="Calibri"/>
              </a:rPr>
              <a:t>severe anaphylactic allergies.</a:t>
            </a:r>
          </a:p>
          <a:p>
            <a:endParaRPr lang="en-US" dirty="0">
              <a:cs typeface="Calibri"/>
            </a:endParaRPr>
          </a:p>
          <a:p>
            <a:r>
              <a:rPr lang="en-US" dirty="0">
                <a:cs typeface="Calibri"/>
              </a:rPr>
              <a:t>Please remember we are a </a:t>
            </a:r>
            <a:r>
              <a:rPr lang="en-US" b="1" dirty="0">
                <a:cs typeface="Calibri"/>
              </a:rPr>
              <a:t>NUT FREE SCHOOL</a:t>
            </a:r>
            <a:r>
              <a:rPr lang="en-US" dirty="0">
                <a:cs typeface="Calibri"/>
              </a:rPr>
              <a:t> and to be mindful of products with eggs and milk.  If you wish to send anything in to celebrate birthdays we are asking to choose small sweets rather than cakes.</a:t>
            </a:r>
          </a:p>
          <a:p>
            <a:r>
              <a:rPr lang="en-US" dirty="0">
                <a:cs typeface="Calibri"/>
              </a:rPr>
              <a:t>Please note that we are also unable to give out lists/names for birthday parties due to GDPR.</a:t>
            </a:r>
          </a:p>
        </p:txBody>
      </p:sp>
    </p:spTree>
    <p:extLst>
      <p:ext uri="{BB962C8B-B14F-4D97-AF65-F5344CB8AC3E}">
        <p14:creationId xmlns:p14="http://schemas.microsoft.com/office/powerpoint/2010/main" val="7820632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1e83d155-873a-468a-9ebe-5435567db829" xsi:nil="true"/>
    <lcf76f155ced4ddcb4097134ff3c332f xmlns="7ed66139-a4e5-458b-afa9-e058f841e2f7">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52F8D408C664F4487C63D2296F1E94B" ma:contentTypeVersion="17" ma:contentTypeDescription="Create a new document." ma:contentTypeScope="" ma:versionID="692d5ba7e4a2da39676a5409bdbf9c62">
  <xsd:schema xmlns:xsd="http://www.w3.org/2001/XMLSchema" xmlns:xs="http://www.w3.org/2001/XMLSchema" xmlns:p="http://schemas.microsoft.com/office/2006/metadata/properties" xmlns:ns2="7ed66139-a4e5-458b-afa9-e058f841e2f7" xmlns:ns3="1e83d155-873a-468a-9ebe-5435567db829" targetNamespace="http://schemas.microsoft.com/office/2006/metadata/properties" ma:root="true" ma:fieldsID="e118359973e9981f2fd13836e3c6566f" ns2:_="" ns3:_="">
    <xsd:import namespace="7ed66139-a4e5-458b-afa9-e058f841e2f7"/>
    <xsd:import namespace="1e83d155-873a-468a-9ebe-5435567db829"/>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ed66139-a4e5-458b-afa9-e058f841e2f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ded20386-dda5-4b09-af20-93fc8df8899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e83d155-873a-468a-9ebe-5435567db82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e9982da-bbcb-4b32-a08b-619b5e9d8583}" ma:internalName="TaxCatchAll" ma:showField="CatchAllData" ma:web="1e83d155-873a-468a-9ebe-5435567db82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CC57BE5-8971-41C4-9EEE-E48383F5CA68}">
  <ds:schemaRefs>
    <ds:schemaRef ds:uri="http://schemas.microsoft.com/sharepoint/v3/contenttype/forms"/>
  </ds:schemaRefs>
</ds:datastoreItem>
</file>

<file path=customXml/itemProps2.xml><?xml version="1.0" encoding="utf-8"?>
<ds:datastoreItem xmlns:ds="http://schemas.openxmlformats.org/officeDocument/2006/customXml" ds:itemID="{E8878700-0527-405C-9149-BC98DFC359BE}">
  <ds:schemaRefs>
    <ds:schemaRef ds:uri="http://schemas.microsoft.com/office/infopath/2007/PartnerControls"/>
    <ds:schemaRef ds:uri="http://schemas.microsoft.com/office/2006/documentManagement/types"/>
    <ds:schemaRef ds:uri="http://purl.org/dc/terms/"/>
    <ds:schemaRef ds:uri="http://purl.org/dc/dcmitype/"/>
    <ds:schemaRef ds:uri="http://schemas.openxmlformats.org/package/2006/metadata/core-properties"/>
    <ds:schemaRef ds:uri="http://purl.org/dc/elements/1.1/"/>
    <ds:schemaRef ds:uri="1e83d155-873a-468a-9ebe-5435567db829"/>
    <ds:schemaRef ds:uri="7ed66139-a4e5-458b-afa9-e058f841e2f7"/>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F884578E-187F-4CD0-B15E-D5A147891AD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ed66139-a4e5-458b-afa9-e058f841e2f7"/>
    <ds:schemaRef ds:uri="1e83d155-873a-468a-9ebe-5435567db82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TM03457491[[fn=Metropolitan]]</Template>
  <TotalTime>12298</TotalTime>
  <Words>1284</Words>
  <Application>Microsoft Office PowerPoint</Application>
  <PresentationFormat>On-screen Show (4:3)</PresentationFormat>
  <Paragraphs>167</Paragraphs>
  <Slides>17</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PowerPoint Presentation</vt:lpstr>
      <vt:lpstr>Our New Vision</vt:lpstr>
      <vt:lpstr>PowerPoint Presentation</vt:lpstr>
      <vt:lpstr>PowerPoint Presentation</vt:lpstr>
      <vt:lpstr>Trips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Meet the teacher</dc:title>
  <dc:creator>Headteacher</dc:creator>
  <cp:lastModifiedBy>Lauren Pollitt</cp:lastModifiedBy>
  <cp:revision>263</cp:revision>
  <cp:lastPrinted>2017-08-15T12:20:45Z</cp:lastPrinted>
  <dcterms:created xsi:type="dcterms:W3CDTF">2017-08-15T11:36:18Z</dcterms:created>
  <dcterms:modified xsi:type="dcterms:W3CDTF">2026-01-10T12:53:24Z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0x010100152F8D408C664F4487C63D2296F1E94B</vt:lpwstr>
  </property>
  <property fmtid="{D5CDD505-2E9C-101B-9397-08002B2CF9AE}" pid="3" name="MediaServiceImageTags">
    <vt:lpwstr/>
  </property>
</Properties>
</file>