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4" roundtripDataSignature="AMtx7mg7RzrCXP1hP+SXwhyMgc3TmRW9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9688" y="0"/>
            <a:ext cx="2946400" cy="4968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9750"/>
            <a:ext cx="2946400" cy="49688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0: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1: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11: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1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7: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3: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5: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7:notes"/>
          <p:cNvSpPr txBox="1"/>
          <p:nvPr>
            <p:ph idx="1" type="body"/>
          </p:nvPr>
        </p:nvSpPr>
        <p:spPr>
          <a:xfrm>
            <a:off x="679450" y="4776788"/>
            <a:ext cx="5438775" cy="39084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7:notes"/>
          <p:cNvSpPr txBox="1"/>
          <p:nvPr>
            <p:ph idx="12" type="sldNum"/>
          </p:nvPr>
        </p:nvSpPr>
        <p:spPr>
          <a:xfrm>
            <a:off x="3849688" y="9429750"/>
            <a:ext cx="2946400" cy="49688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9:notes"/>
          <p:cNvSpPr txBox="1"/>
          <p:nvPr>
            <p:ph idx="1" type="body"/>
          </p:nvPr>
        </p:nvSpPr>
        <p:spPr>
          <a:xfrm>
            <a:off x="679450" y="4776788"/>
            <a:ext cx="5438775" cy="39084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9:notes"/>
          <p:cNvSpPr/>
          <p:nvPr>
            <p:ph idx="2" type="sldImg"/>
          </p:nvPr>
        </p:nvSpPr>
        <p:spPr>
          <a:xfrm>
            <a:off x="1165225" y="1241425"/>
            <a:ext cx="44672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3"/>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4"/>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4"/>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5"/>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5"/>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5"/>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5"/>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1792288" y="612775"/>
            <a:ext cx="5486400" cy="4114800"/>
          </a:xfrm>
          <a:prstGeom prst="rect">
            <a:avLst/>
          </a:prstGeom>
          <a:noFill/>
          <a:ln>
            <a:noFill/>
          </a:ln>
        </p:spPr>
      </p:sp>
      <p:sp>
        <p:nvSpPr>
          <p:cNvPr id="68" name="Google Shape;68;p2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5B8B7"/>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mailto:headteacher@greasby-infant.wirral.sch.uk" TargetMode="External"/><Relationship Id="rId4" Type="http://schemas.openxmlformats.org/officeDocument/2006/relationships/hyperlink" Target="mailto:scooper@greasby-infant.wirral.sch.uk" TargetMode="External"/><Relationship Id="rId5" Type="http://schemas.openxmlformats.org/officeDocument/2006/relationships/hyperlink" Target="mailto:lpollitt@greasby-infant.wirral.sch.uk" TargetMode="External"/><Relationship Id="rId6" Type="http://schemas.openxmlformats.org/officeDocument/2006/relationships/hyperlink" Target="mailto:schooloffice@greasby-infant.wirral.sch.u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 Id="rId4" Type="http://schemas.openxmlformats.org/officeDocument/2006/relationships/image" Target="../media/image7.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0.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quotesideas.com/wp-content/uploads/2015/07/tumblr_mnq3hvftsT1r9mgqro1_1280.jpg" TargetMode="External"/><Relationship Id="rId4" Type="http://schemas.openxmlformats.org/officeDocument/2006/relationships/image" Target="../media/image3.jpg"/><Relationship Id="rId5" Type="http://schemas.openxmlformats.org/officeDocument/2006/relationships/hyperlink" Target="http://quotesideas.com/wp-content/uploads/2015/07/Reading-quote-by-Dr.-Seuss.jpg" TargetMode="External"/><Relationship Id="rId6"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683568" y="980728"/>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7200"/>
              <a:buFont typeface="Calibri"/>
              <a:buNone/>
            </a:pPr>
            <a:r>
              <a:rPr lang="en-GB" sz="7200"/>
              <a:t>Meet the Teacher</a:t>
            </a:r>
            <a:endParaRPr/>
          </a:p>
        </p:txBody>
      </p:sp>
      <p:sp>
        <p:nvSpPr>
          <p:cNvPr id="89" name="Google Shape;89;p1"/>
          <p:cNvSpPr txBox="1"/>
          <p:nvPr>
            <p:ph idx="1" type="subTitle"/>
          </p:nvPr>
        </p:nvSpPr>
        <p:spPr>
          <a:xfrm>
            <a:off x="1369368" y="2449942"/>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4800"/>
              <a:buNone/>
            </a:pPr>
            <a:r>
              <a:rPr lang="en-GB" sz="4800">
                <a:solidFill>
                  <a:schemeClr val="dk1"/>
                </a:solidFill>
              </a:rPr>
              <a:t>Welcome to </a:t>
            </a:r>
            <a:endParaRPr/>
          </a:p>
          <a:p>
            <a:pPr indent="0" lvl="0" marL="0" rtl="0" algn="ctr">
              <a:spcBef>
                <a:spcPts val="960"/>
              </a:spcBef>
              <a:spcAft>
                <a:spcPts val="0"/>
              </a:spcAft>
              <a:buClr>
                <a:schemeClr val="dk1"/>
              </a:buClr>
              <a:buSzPts val="4800"/>
              <a:buNone/>
            </a:pPr>
            <a:r>
              <a:rPr lang="en-GB" sz="4800">
                <a:solidFill>
                  <a:schemeClr val="dk1"/>
                </a:solidFill>
              </a:rPr>
              <a:t>Year 1</a:t>
            </a:r>
            <a:endParaRPr/>
          </a:p>
        </p:txBody>
      </p:sp>
      <p:pic>
        <p:nvPicPr>
          <p:cNvPr id="90" name="Google Shape;90;p1"/>
          <p:cNvPicPr preferRelativeResize="0"/>
          <p:nvPr/>
        </p:nvPicPr>
        <p:blipFill rotWithShape="1">
          <a:blip r:embed="rId3">
            <a:alphaModFix/>
          </a:blip>
          <a:srcRect b="0" l="0" r="0" t="0"/>
          <a:stretch/>
        </p:blipFill>
        <p:spPr>
          <a:xfrm>
            <a:off x="3497375" y="4232562"/>
            <a:ext cx="2144785" cy="21543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0"/>
          <p:cNvSpPr txBox="1"/>
          <p:nvPr/>
        </p:nvSpPr>
        <p:spPr>
          <a:xfrm>
            <a:off x="179512" y="260648"/>
            <a:ext cx="8712967" cy="63094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u="sng">
                <a:solidFill>
                  <a:schemeClr val="dk1"/>
                </a:solidFill>
                <a:latin typeface="Calibri"/>
                <a:ea typeface="Calibri"/>
                <a:cs typeface="Calibri"/>
                <a:sym typeface="Calibri"/>
              </a:rPr>
              <a:t>Water Bottles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Please make sure that these are named – water or sugar free cordials/squash only.  No fizzy drinks please.  Drinks will be stored and children will have regular access to them at appropriate times.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chemeClr val="dk1"/>
                </a:solidFill>
                <a:latin typeface="Calibri"/>
                <a:ea typeface="Calibri"/>
                <a:cs typeface="Calibri"/>
                <a:sym typeface="Calibri"/>
              </a:rPr>
              <a:t>Snacks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Fruit is available for snack at break time.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chemeClr val="dk1"/>
                </a:solidFill>
                <a:latin typeface="Calibri"/>
                <a:ea typeface="Calibri"/>
                <a:cs typeface="Calibri"/>
                <a:sym typeface="Calibri"/>
              </a:rPr>
              <a:t>Label</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Please label clothes (especially jumpers).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chemeClr val="dk1"/>
                </a:solidFill>
                <a:latin typeface="Calibri"/>
                <a:ea typeface="Calibri"/>
                <a:cs typeface="Calibri"/>
                <a:sym typeface="Calibri"/>
              </a:rPr>
              <a:t>School Meals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The menu is available, please discuss the choices with your child so they are familiar with their choices. We will endeavour to let you know any changes ahead of the day.</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We have children in the school with </a:t>
            </a:r>
            <a:r>
              <a:rPr b="1" lang="en-GB" sz="1800" u="sng">
                <a:solidFill>
                  <a:schemeClr val="dk1"/>
                </a:solidFill>
                <a:latin typeface="Calibri"/>
                <a:ea typeface="Calibri"/>
                <a:cs typeface="Calibri"/>
                <a:sym typeface="Calibri"/>
              </a:rPr>
              <a:t>severe anaphylactic allergies.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Please remember we are a </a:t>
            </a:r>
            <a:r>
              <a:rPr b="1" lang="en-GB" sz="1800">
                <a:solidFill>
                  <a:schemeClr val="dk1"/>
                </a:solidFill>
                <a:latin typeface="Calibri"/>
                <a:ea typeface="Calibri"/>
                <a:cs typeface="Calibri"/>
                <a:sym typeface="Calibri"/>
              </a:rPr>
              <a:t>NUT FREE SCHOOL</a:t>
            </a:r>
            <a:r>
              <a:rPr lang="en-GB" sz="1800">
                <a:solidFill>
                  <a:schemeClr val="dk1"/>
                </a:solidFill>
                <a:latin typeface="Calibri"/>
                <a:ea typeface="Calibri"/>
                <a:cs typeface="Calibri"/>
                <a:sym typeface="Calibri"/>
              </a:rPr>
              <a:t> and to be mindful of products with eggs and milk.  If you wish to send anything in to celebrate birthdays we are asking to choose small sweets rather than cakes.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Please note that we are also unable to give out lists/names for birthday parties due to GDPR.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1"/>
          <p:cNvSpPr txBox="1"/>
          <p:nvPr/>
        </p:nvSpPr>
        <p:spPr>
          <a:xfrm>
            <a:off x="395537" y="682471"/>
            <a:ext cx="8208900" cy="4894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dk1"/>
                </a:solidFill>
                <a:latin typeface="Comic Sans MS"/>
                <a:ea typeface="Comic Sans MS"/>
                <a:cs typeface="Comic Sans MS"/>
                <a:sym typeface="Comic Sans MS"/>
              </a:rPr>
              <a:t>Friday Assembly</a:t>
            </a:r>
            <a:endParaRPr/>
          </a:p>
          <a:p>
            <a:pPr indent="0" lvl="0" marL="0" marR="0" rtl="0" algn="ctr">
              <a:spcBef>
                <a:spcPts val="0"/>
              </a:spcBef>
              <a:spcAft>
                <a:spcPts val="0"/>
              </a:spcAft>
              <a:buNone/>
            </a:pPr>
            <a:r>
              <a:t/>
            </a:r>
            <a:endParaRPr b="1" sz="2400" u="sng">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Each week we will pick two of our children to receive an award for a special achievement that week in our Friday assembly – one linked to our curriculum and learning and another for a child that has ‘shone bright’ that week.</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Parents will be informed the Friday before. Parents are to come to school for 2.40pm.  </a:t>
            </a:r>
            <a:endParaRPr/>
          </a:p>
          <a:p>
            <a:pPr indent="0" lvl="0" marL="0" marR="0" rtl="0" algn="l">
              <a:spcBef>
                <a:spcPts val="0"/>
              </a:spcBef>
              <a:spcAft>
                <a:spcPts val="0"/>
              </a:spcAft>
              <a:buNone/>
            </a:pPr>
            <a:r>
              <a:t/>
            </a:r>
            <a:endParaRPr sz="24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The children who receive a certificate will have a hot chocolate and time to share their learning the following week with Mrs Grimster or Mrs Cooper.</a:t>
            </a:r>
            <a:endParaRPr sz="2400">
              <a:solidFill>
                <a:schemeClr val="dk1"/>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2"/>
          <p:cNvSpPr txBox="1"/>
          <p:nvPr/>
        </p:nvSpPr>
        <p:spPr>
          <a:xfrm>
            <a:off x="539552" y="116632"/>
            <a:ext cx="8208912" cy="58785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600" u="sng">
                <a:solidFill>
                  <a:schemeClr val="dk1"/>
                </a:solidFill>
                <a:latin typeface="Comic Sans MS"/>
                <a:ea typeface="Comic Sans MS"/>
                <a:cs typeface="Comic Sans MS"/>
                <a:sym typeface="Comic Sans MS"/>
              </a:rPr>
              <a:t>Time off school</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In case of illness: phone school office before 9.30am</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Requested time off school: please email the school office to explain why it is exceptional.  A leaflet explaining fixed penalty notices has been sent out in July regarding new rules.</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We are expected to issue Fixed Penalty Notices for more than 10 sessions (1 day = 2 sessions) of unauthorised absence in a ten week period.</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We do monitor late arrivals and those who have regular time off school and will be in touch where necessary to offer support.</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b="1" lang="en-GB" sz="2000">
                <a:solidFill>
                  <a:schemeClr val="dk1"/>
                </a:solidFill>
                <a:latin typeface="Comic Sans MS"/>
                <a:ea typeface="Comic Sans MS"/>
                <a:cs typeface="Comic Sans MS"/>
                <a:sym typeface="Comic Sans MS"/>
              </a:rPr>
              <a:t>The gate opens at 8.40am and closes at 8.55am.</a:t>
            </a:r>
            <a:r>
              <a:rPr lang="en-GB" sz="2000">
                <a:solidFill>
                  <a:schemeClr val="dk1"/>
                </a:solidFill>
                <a:latin typeface="Comic Sans MS"/>
                <a:ea typeface="Comic Sans MS"/>
                <a:cs typeface="Comic Sans MS"/>
                <a:sym typeface="Comic Sans MS"/>
              </a:rPr>
              <a:t> There are learning activities in classrooms from 8.40am so please ensure a prompt arrival.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nvSpPr>
        <p:spPr>
          <a:xfrm>
            <a:off x="395537" y="308660"/>
            <a:ext cx="8208900" cy="5048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u="sng">
                <a:solidFill>
                  <a:schemeClr val="dk1"/>
                </a:solidFill>
                <a:latin typeface="Comic Sans MS"/>
                <a:ea typeface="Comic Sans MS"/>
                <a:cs typeface="Comic Sans MS"/>
                <a:sym typeface="Comic Sans MS"/>
              </a:rPr>
              <a:t>Communication and Progress </a:t>
            </a:r>
            <a:endParaRPr b="1" sz="3200" u="sng">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b="1" sz="3200" u="sng">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As a school we want to keep parents and carers up-to-date with their child’s education and what is happening in school.  </a:t>
            </a:r>
            <a:endParaRPr>
              <a:latin typeface="Comic Sans MS"/>
              <a:ea typeface="Comic Sans MS"/>
              <a:cs typeface="Comic Sans MS"/>
              <a:sym typeface="Comic Sans MS"/>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All information will be sent through E-Schools emails.</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At the start of each half term your class teacher will send you a message regarding all information for that half term and the link to the class page for curriculum information</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Important Dates poster overview will be sent out each half term</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Fortnightly newsletter</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Follow our Greasby Infant School Facebook page for celebrations of what we have been up to!</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2 Parents Evenings – November and March 3:30-6:00pm. </a:t>
            </a:r>
            <a:endParaRPr>
              <a:latin typeface="Comic Sans MS"/>
              <a:ea typeface="Comic Sans MS"/>
              <a:cs typeface="Comic Sans MS"/>
              <a:sym typeface="Comic Sans MS"/>
            </a:endParaRPr>
          </a:p>
          <a:p>
            <a:pPr indent="-342900" lvl="0" marL="342900" marR="0" rtl="0" algn="l">
              <a:spcBef>
                <a:spcPts val="0"/>
              </a:spcBef>
              <a:spcAft>
                <a:spcPts val="0"/>
              </a:spcAft>
              <a:buClr>
                <a:schemeClr val="dk1"/>
              </a:buClr>
              <a:buSzPts val="1700"/>
              <a:buFont typeface="Comic Sans MS"/>
              <a:buChar char="•"/>
            </a:pPr>
            <a:r>
              <a:rPr lang="en-GB" sz="1700">
                <a:solidFill>
                  <a:schemeClr val="dk1"/>
                </a:solidFill>
                <a:latin typeface="Comic Sans MS"/>
                <a:ea typeface="Comic Sans MS"/>
                <a:cs typeface="Comic Sans MS"/>
                <a:sym typeface="Comic Sans MS"/>
              </a:rPr>
              <a:t>One end of year report with option for meeting from this if needed.</a:t>
            </a:r>
            <a:endParaRPr>
              <a:latin typeface="Comic Sans MS"/>
              <a:ea typeface="Comic Sans MS"/>
              <a:cs typeface="Comic Sans MS"/>
              <a:sym typeface="Comic Sans MS"/>
            </a:endParaRPr>
          </a:p>
          <a:p>
            <a:pPr indent="0" lvl="0" marL="0" marR="0" rtl="0" algn="l">
              <a:spcBef>
                <a:spcPts val="0"/>
              </a:spcBef>
              <a:spcAft>
                <a:spcPts val="0"/>
              </a:spcAft>
              <a:buNone/>
            </a:pPr>
            <a:r>
              <a:t/>
            </a:r>
            <a:endParaRPr>
              <a:latin typeface="Comic Sans MS"/>
              <a:ea typeface="Comic Sans MS"/>
              <a:cs typeface="Comic Sans MS"/>
              <a:sym typeface="Comic Sans MS"/>
            </a:endParaRPr>
          </a:p>
          <a:p>
            <a:pPr indent="-215900" lvl="0" marL="342900" marR="0" rtl="0" algn="l">
              <a:spcBef>
                <a:spcPts val="0"/>
              </a:spcBef>
              <a:spcAft>
                <a:spcPts val="0"/>
              </a:spcAft>
              <a:buClr>
                <a:schemeClr val="dk1"/>
              </a:buClr>
              <a:buSzPts val="2000"/>
              <a:buFont typeface="Arial"/>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nvSpPr>
        <p:spPr>
          <a:xfrm>
            <a:off x="323528" y="404664"/>
            <a:ext cx="8568900" cy="3909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u="sng">
                <a:solidFill>
                  <a:schemeClr val="dk1"/>
                </a:solidFill>
                <a:latin typeface="Comic Sans MS"/>
                <a:ea typeface="Comic Sans MS"/>
                <a:cs typeface="Comic Sans MS"/>
                <a:sym typeface="Comic Sans MS"/>
              </a:rPr>
              <a:t>Questions and Concerns</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If you have questions or concerns please let us know so these can be dealt with promptly.  </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A new home school communication charter is being created to ensure clear and effective partnership between school and families.  This will be sent out this half term.  </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000">
                <a:solidFill>
                  <a:schemeClr val="dk1"/>
                </a:solidFill>
                <a:latin typeface="Comic Sans MS"/>
                <a:ea typeface="Comic Sans MS"/>
                <a:cs typeface="Comic Sans MS"/>
                <a:sym typeface="Comic Sans MS"/>
              </a:rPr>
              <a:t>Parental ‘What’s app’ groups are very helpful but please come directly to school staff with questions. </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5"/>
          <p:cNvSpPr txBox="1"/>
          <p:nvPr/>
        </p:nvSpPr>
        <p:spPr>
          <a:xfrm>
            <a:off x="467544" y="260648"/>
            <a:ext cx="8208912" cy="62478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dk1"/>
                </a:solidFill>
                <a:latin typeface="Calibri"/>
                <a:ea typeface="Calibri"/>
                <a:cs typeface="Calibri"/>
                <a:sym typeface="Calibri"/>
              </a:rPr>
              <a:t>Who to speak to at Greasby…</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First port of call should always be your child’s teacher.</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Headteacher – Mrs Grimster</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u="sng">
                <a:solidFill>
                  <a:schemeClr val="dk1"/>
                </a:solidFill>
                <a:latin typeface="Calibri"/>
                <a:ea typeface="Calibri"/>
                <a:cs typeface="Calibri"/>
                <a:sym typeface="Calibri"/>
                <a:hlinkClick r:id="rId3">
                  <a:extLst>
                    <a:ext uri="{A12FA001-AC4F-418D-AE19-62706E023703}">
                      <ahyp:hlinkClr val="tx"/>
                    </a:ext>
                  </a:extLst>
                </a:hlinkClick>
              </a:rPr>
              <a:t>headteacher@greasby-infant.wirral.sch.uk</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Deputy Headteacher – Mrs Cooper</a:t>
            </a:r>
            <a:endParaRPr/>
          </a:p>
          <a:p>
            <a:pPr indent="0" lvl="0" marL="0" marR="0" rtl="0" algn="l">
              <a:spcBef>
                <a:spcPts val="0"/>
              </a:spcBef>
              <a:spcAft>
                <a:spcPts val="0"/>
              </a:spcAft>
              <a:buNone/>
            </a:pPr>
            <a:r>
              <a:rPr lang="en-GB" sz="2400" u="sng">
                <a:solidFill>
                  <a:schemeClr val="dk1"/>
                </a:solidFill>
                <a:latin typeface="Calibri"/>
                <a:ea typeface="Calibri"/>
                <a:cs typeface="Calibri"/>
                <a:sym typeface="Calibri"/>
                <a:hlinkClick r:id="rId4">
                  <a:extLst>
                    <a:ext uri="{A12FA001-AC4F-418D-AE19-62706E023703}">
                      <ahyp:hlinkClr val="tx"/>
                    </a:ext>
                  </a:extLst>
                </a:hlinkClick>
              </a:rPr>
              <a:t>scooper@greasby-infant.wirral.sch.uk</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SENCO – Miss Jones</a:t>
            </a:r>
            <a:endParaRPr/>
          </a:p>
          <a:p>
            <a:pPr indent="0" lvl="0" marL="0" marR="0" rtl="0" algn="l">
              <a:spcBef>
                <a:spcPts val="0"/>
              </a:spcBef>
              <a:spcAft>
                <a:spcPts val="0"/>
              </a:spcAft>
              <a:buNone/>
            </a:pPr>
            <a:r>
              <a:rPr lang="en-GB" sz="2400" u="sng">
                <a:solidFill>
                  <a:schemeClr val="dk1"/>
                </a:solidFill>
                <a:latin typeface="Calibri"/>
                <a:ea typeface="Calibri"/>
                <a:cs typeface="Calibri"/>
                <a:sym typeface="Calibri"/>
                <a:hlinkClick r:id="rId5">
                  <a:extLst>
                    <a:ext uri="{A12FA001-AC4F-418D-AE19-62706E023703}">
                      <ahyp:hlinkClr val="tx"/>
                    </a:ext>
                  </a:extLst>
                </a:hlinkClick>
              </a:rPr>
              <a:t>hjones@greasby-infant.wirral.sch.uk</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School Office</a:t>
            </a:r>
            <a:endParaRPr/>
          </a:p>
          <a:p>
            <a:pPr indent="0" lvl="0" marL="0" marR="0" rtl="0" algn="l">
              <a:spcBef>
                <a:spcPts val="0"/>
              </a:spcBef>
              <a:spcAft>
                <a:spcPts val="0"/>
              </a:spcAft>
              <a:buNone/>
            </a:pPr>
            <a:r>
              <a:rPr lang="en-GB" sz="2400" u="sng">
                <a:solidFill>
                  <a:schemeClr val="dk1"/>
                </a:solidFill>
                <a:latin typeface="Calibri"/>
                <a:ea typeface="Calibri"/>
                <a:cs typeface="Calibri"/>
                <a:sym typeface="Calibri"/>
                <a:hlinkClick r:id="rId6">
                  <a:extLst>
                    <a:ext uri="{A12FA001-AC4F-418D-AE19-62706E023703}">
                      <ahyp:hlinkClr val="tx"/>
                    </a:ext>
                  </a:extLst>
                </a:hlinkClick>
              </a:rPr>
              <a:t>schooloffice@greasby-infant.wirral.sch.uk</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16"/>
          <p:cNvSpPr txBox="1"/>
          <p:nvPr/>
        </p:nvSpPr>
        <p:spPr>
          <a:xfrm>
            <a:off x="395537" y="682471"/>
            <a:ext cx="3312367" cy="5509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000">
                <a:solidFill>
                  <a:schemeClr val="dk1"/>
                </a:solidFill>
                <a:latin typeface="Calibri"/>
                <a:ea typeface="Calibri"/>
                <a:cs typeface="Calibri"/>
                <a:sym typeface="Calibri"/>
              </a:rPr>
              <a:t>FOGIS</a:t>
            </a:r>
            <a:endParaRPr sz="4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Involving yourself with the FOGIS is important.</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If you would like to get involved please email</a:t>
            </a:r>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fogis2023@gmail.com</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_____</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We need your support ~ thank you.</a:t>
            </a:r>
            <a:endParaRPr/>
          </a:p>
        </p:txBody>
      </p:sp>
      <p:pic>
        <p:nvPicPr>
          <p:cNvPr descr="YOUR PTA  NEEDS YOU" id="186" name="Google Shape;186;p16"/>
          <p:cNvPicPr preferRelativeResize="0"/>
          <p:nvPr/>
        </p:nvPicPr>
        <p:blipFill rotWithShape="1">
          <a:blip r:embed="rId3">
            <a:alphaModFix/>
          </a:blip>
          <a:srcRect b="0" l="0" r="0" t="0"/>
          <a:stretch/>
        </p:blipFill>
        <p:spPr>
          <a:xfrm>
            <a:off x="3870898" y="476672"/>
            <a:ext cx="4975941" cy="5805264"/>
          </a:xfrm>
          <a:prstGeom prst="rect">
            <a:avLst/>
          </a:prstGeom>
          <a:noFill/>
          <a:ln>
            <a:noFill/>
          </a:ln>
        </p:spPr>
      </p:pic>
      <p:sp>
        <p:nvSpPr>
          <p:cNvPr id="187" name="Google Shape;187;p16"/>
          <p:cNvSpPr txBox="1"/>
          <p:nvPr/>
        </p:nvSpPr>
        <p:spPr>
          <a:xfrm>
            <a:off x="5098728" y="2780928"/>
            <a:ext cx="252028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5400">
                <a:solidFill>
                  <a:schemeClr val="dk1"/>
                </a:solidFill>
                <a:latin typeface="Calibri"/>
                <a:ea typeface="Calibri"/>
                <a:cs typeface="Calibri"/>
                <a:sym typeface="Calibri"/>
              </a:rPr>
              <a:t>FOGIS</a:t>
            </a:r>
            <a:endParaRPr sz="5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7"/>
          <p:cNvSpPr txBox="1"/>
          <p:nvPr/>
        </p:nvSpPr>
        <p:spPr>
          <a:xfrm>
            <a:off x="449796" y="836712"/>
            <a:ext cx="8244408" cy="50167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3200" u="sng">
                <a:solidFill>
                  <a:schemeClr val="dk1"/>
                </a:solidFill>
                <a:latin typeface="Comic Sans MS"/>
                <a:ea typeface="Comic Sans MS"/>
                <a:cs typeface="Comic Sans MS"/>
                <a:sym typeface="Comic Sans MS"/>
              </a:rPr>
              <a:t>YEAR 1 Phonics Screening</a:t>
            </a:r>
            <a:endParaRPr/>
          </a:p>
          <a:p>
            <a:pPr indent="0" lvl="0" marL="0" marR="0" rtl="0" algn="ctr">
              <a:spcBef>
                <a:spcPts val="0"/>
              </a:spcBef>
              <a:spcAft>
                <a:spcPts val="0"/>
              </a:spcAft>
              <a:buNone/>
            </a:pPr>
            <a:r>
              <a:t/>
            </a:r>
            <a:endParaRPr sz="32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3200">
                <a:solidFill>
                  <a:schemeClr val="dk1"/>
                </a:solidFill>
                <a:latin typeface="Comic Sans MS"/>
                <a:ea typeface="Comic Sans MS"/>
                <a:cs typeface="Comic Sans MS"/>
                <a:sym typeface="Comic Sans MS"/>
              </a:rPr>
              <a:t>All children at the end of Year 1 (June) will do the Phonics Screening Test.</a:t>
            </a:r>
            <a:endParaRPr/>
          </a:p>
          <a:p>
            <a:pPr indent="0" lvl="0" marL="0" marR="0" rtl="0" algn="l">
              <a:spcBef>
                <a:spcPts val="0"/>
              </a:spcBef>
              <a:spcAft>
                <a:spcPts val="0"/>
              </a:spcAft>
              <a:buNone/>
            </a:pPr>
            <a:r>
              <a:rPr lang="en-GB" sz="3200">
                <a:solidFill>
                  <a:schemeClr val="dk1"/>
                </a:solidFill>
                <a:latin typeface="Comic Sans MS"/>
                <a:ea typeface="Comic Sans MS"/>
                <a:cs typeface="Comic Sans MS"/>
                <a:sym typeface="Comic Sans MS"/>
              </a:rPr>
              <a:t>They need to score around 32 or 33 out of 40 to pass.</a:t>
            </a:r>
            <a:endParaRPr/>
          </a:p>
          <a:p>
            <a:pPr indent="0" lvl="0" marL="0" marR="0" rtl="0" algn="l">
              <a:spcBef>
                <a:spcPts val="0"/>
              </a:spcBef>
              <a:spcAft>
                <a:spcPts val="0"/>
              </a:spcAft>
              <a:buNone/>
            </a:pPr>
            <a:r>
              <a:rPr lang="en-GB" sz="3200">
                <a:solidFill>
                  <a:schemeClr val="dk1"/>
                </a:solidFill>
                <a:latin typeface="Comic Sans MS"/>
                <a:ea typeface="Comic Sans MS"/>
                <a:cs typeface="Comic Sans MS"/>
                <a:sym typeface="Comic Sans MS"/>
              </a:rPr>
              <a:t>If they do not pass it they will retake it in Year 2.</a:t>
            </a:r>
            <a:endParaRPr/>
          </a:p>
          <a:p>
            <a:pPr indent="0" lvl="0" marL="0" marR="0" rtl="0" algn="l">
              <a:spcBef>
                <a:spcPts val="0"/>
              </a:spcBef>
              <a:spcAft>
                <a:spcPts val="0"/>
              </a:spcAft>
              <a:buNone/>
            </a:pPr>
            <a:r>
              <a:rPr lang="en-GB" sz="3200">
                <a:solidFill>
                  <a:schemeClr val="dk1"/>
                </a:solidFill>
                <a:latin typeface="Comic Sans MS"/>
                <a:ea typeface="Comic Sans MS"/>
                <a:cs typeface="Comic Sans MS"/>
                <a:sym typeface="Comic Sans MS"/>
              </a:rPr>
              <a:t>We prepare them for this but your help at home is priceless! </a:t>
            </a:r>
            <a:endParaRPr sz="1400">
              <a:solidFill>
                <a:schemeClr val="dk1"/>
              </a:solidFill>
              <a:latin typeface="Comic Sans MS"/>
              <a:ea typeface="Comic Sans MS"/>
              <a:cs typeface="Comic Sans MS"/>
              <a:sym typeface="Comic Sans M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nvSpPr>
        <p:spPr>
          <a:xfrm>
            <a:off x="4999858" y="520429"/>
            <a:ext cx="7920880"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Great Websites </a:t>
            </a:r>
            <a:r>
              <a:rPr lang="en-GB" sz="18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Spelling Frame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BBC Bitesize</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Spell Zone (word lists)</a:t>
            </a:r>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The School Run </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(for parents!)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98" name="Google Shape;198;p18"/>
          <p:cNvPicPr preferRelativeResize="0"/>
          <p:nvPr/>
        </p:nvPicPr>
        <p:blipFill rotWithShape="1">
          <a:blip r:embed="rId3">
            <a:alphaModFix/>
          </a:blip>
          <a:srcRect b="0" l="0" r="0" t="0"/>
          <a:stretch/>
        </p:blipFill>
        <p:spPr>
          <a:xfrm>
            <a:off x="2879952" y="1084835"/>
            <a:ext cx="1276350" cy="1323975"/>
          </a:xfrm>
          <a:prstGeom prst="rect">
            <a:avLst/>
          </a:prstGeom>
          <a:noFill/>
          <a:ln>
            <a:noFill/>
          </a:ln>
        </p:spPr>
      </p:pic>
      <p:pic>
        <p:nvPicPr>
          <p:cNvPr id="199" name="Google Shape;199;p18"/>
          <p:cNvPicPr preferRelativeResize="0"/>
          <p:nvPr/>
        </p:nvPicPr>
        <p:blipFill rotWithShape="1">
          <a:blip r:embed="rId4">
            <a:alphaModFix/>
          </a:blip>
          <a:srcRect b="0" l="0" r="0" t="0"/>
          <a:stretch/>
        </p:blipFill>
        <p:spPr>
          <a:xfrm>
            <a:off x="3256189" y="2705643"/>
            <a:ext cx="1368177" cy="1368177"/>
          </a:xfrm>
          <a:prstGeom prst="rect">
            <a:avLst/>
          </a:prstGeom>
          <a:noFill/>
          <a:ln>
            <a:noFill/>
          </a:ln>
        </p:spPr>
      </p:pic>
      <p:sp>
        <p:nvSpPr>
          <p:cNvPr id="200" name="Google Shape;200;p18"/>
          <p:cNvSpPr txBox="1"/>
          <p:nvPr/>
        </p:nvSpPr>
        <p:spPr>
          <a:xfrm>
            <a:off x="615865" y="687164"/>
            <a:ext cx="7920880" cy="467820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Great Apps </a:t>
            </a:r>
            <a:r>
              <a:rPr lang="en-GB" sz="1800">
                <a:solidFill>
                  <a:schemeClr val="dk1"/>
                </a:solidFill>
                <a:latin typeface="Calibri"/>
                <a:ea typeface="Calibri"/>
                <a:cs typeface="Calibri"/>
                <a:sym typeface="Calibri"/>
              </a:rPr>
              <a: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Squeebles</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Hit the Button </a:t>
            </a:r>
            <a:endParaRPr sz="1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GB" sz="2800">
                <a:solidFill>
                  <a:schemeClr val="dk1"/>
                </a:solidFill>
                <a:latin typeface="Calibri"/>
                <a:ea typeface="Calibri"/>
                <a:cs typeface="Calibri"/>
                <a:sym typeface="Calibri"/>
              </a:rPr>
              <a:t>Doodle Maths </a:t>
            </a:r>
            <a:endParaRPr/>
          </a:p>
        </p:txBody>
      </p:sp>
      <p:pic>
        <p:nvPicPr>
          <p:cNvPr id="201" name="Google Shape;201;p18"/>
          <p:cNvPicPr preferRelativeResize="0"/>
          <p:nvPr/>
        </p:nvPicPr>
        <p:blipFill rotWithShape="1">
          <a:blip r:embed="rId5">
            <a:alphaModFix/>
          </a:blip>
          <a:srcRect b="0" l="0" r="0" t="0"/>
          <a:stretch/>
        </p:blipFill>
        <p:spPr>
          <a:xfrm>
            <a:off x="1954029" y="5365368"/>
            <a:ext cx="1851845" cy="9414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
          <p:cNvSpPr txBox="1"/>
          <p:nvPr/>
        </p:nvSpPr>
        <p:spPr>
          <a:xfrm>
            <a:off x="2141112" y="548680"/>
            <a:ext cx="5472608" cy="206210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3200" u="none" cap="none" strike="noStrike">
                <a:solidFill>
                  <a:schemeClr val="dk1"/>
                </a:solidFill>
                <a:latin typeface="Comic Sans MS"/>
                <a:ea typeface="Comic Sans MS"/>
                <a:cs typeface="Comic Sans MS"/>
                <a:sym typeface="Comic Sans MS"/>
              </a:rPr>
              <a:t>Welcome to </a:t>
            </a:r>
            <a:endParaRPr/>
          </a:p>
          <a:p>
            <a:pPr indent="0" lvl="0" marL="0" marR="0" rtl="0" algn="ctr">
              <a:spcBef>
                <a:spcPts val="0"/>
              </a:spcBef>
              <a:spcAft>
                <a:spcPts val="0"/>
              </a:spcAft>
              <a:buNone/>
            </a:pPr>
            <a:r>
              <a:rPr b="0" i="0" lang="en-GB" sz="3200" u="none" cap="none" strike="noStrike">
                <a:solidFill>
                  <a:schemeClr val="dk1"/>
                </a:solidFill>
                <a:latin typeface="Comic Sans MS"/>
                <a:ea typeface="Comic Sans MS"/>
                <a:cs typeface="Comic Sans MS"/>
                <a:sym typeface="Comic Sans MS"/>
              </a:rPr>
              <a:t>Year 1 </a:t>
            </a:r>
            <a:endParaRPr/>
          </a:p>
          <a:p>
            <a:pPr indent="0" lvl="0" marL="0" marR="0" rtl="0" algn="ctr">
              <a:spcBef>
                <a:spcPts val="0"/>
              </a:spcBef>
              <a:spcAft>
                <a:spcPts val="0"/>
              </a:spcAft>
              <a:buNone/>
            </a:pPr>
            <a:r>
              <a:rPr b="0" i="0" lang="en-GB" sz="3200" u="none" cap="none" strike="noStrike">
                <a:solidFill>
                  <a:schemeClr val="dk1"/>
                </a:solidFill>
                <a:latin typeface="Comic Sans MS"/>
                <a:ea typeface="Comic Sans MS"/>
                <a:cs typeface="Comic Sans MS"/>
                <a:sym typeface="Comic Sans MS"/>
              </a:rPr>
              <a:t>Barn Owls </a:t>
            </a:r>
            <a:endParaRPr/>
          </a:p>
          <a:p>
            <a:pPr indent="0" lvl="0" marL="0" marR="0" rtl="0" algn="ctr">
              <a:spcBef>
                <a:spcPts val="0"/>
              </a:spcBef>
              <a:spcAft>
                <a:spcPts val="0"/>
              </a:spcAft>
              <a:buNone/>
            </a:pPr>
            <a:r>
              <a:rPr b="0" i="0" lang="en-GB" sz="3200" u="none" cap="none" strike="noStrike">
                <a:solidFill>
                  <a:schemeClr val="dk1"/>
                </a:solidFill>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1600917" y="3212976"/>
            <a:ext cx="2484783" cy="2520280"/>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6559086" y="290100"/>
            <a:ext cx="2271059" cy="2246769"/>
          </a:xfrm>
          <a:prstGeom prst="rect">
            <a:avLst/>
          </a:prstGeom>
          <a:noFill/>
          <a:ln>
            <a:noFill/>
          </a:ln>
        </p:spPr>
      </p:pic>
      <p:pic>
        <p:nvPicPr>
          <p:cNvPr id="98" name="Google Shape;98;p2"/>
          <p:cNvPicPr preferRelativeResize="0"/>
          <p:nvPr/>
        </p:nvPicPr>
        <p:blipFill rotWithShape="1">
          <a:blip r:embed="rId4">
            <a:alphaModFix/>
          </a:blip>
          <a:srcRect b="0" l="0" r="0" t="0"/>
          <a:stretch/>
        </p:blipFill>
        <p:spPr>
          <a:xfrm>
            <a:off x="394750" y="349804"/>
            <a:ext cx="2271059" cy="2246769"/>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5364088" y="3246818"/>
            <a:ext cx="2145691" cy="2520280"/>
          </a:xfrm>
          <a:prstGeom prst="rect">
            <a:avLst/>
          </a:prstGeom>
          <a:noFill/>
          <a:ln>
            <a:noFill/>
          </a:ln>
        </p:spPr>
      </p:pic>
      <p:sp>
        <p:nvSpPr>
          <p:cNvPr id="100" name="Google Shape;100;p2"/>
          <p:cNvSpPr txBox="1"/>
          <p:nvPr/>
        </p:nvSpPr>
        <p:spPr>
          <a:xfrm>
            <a:off x="1691680" y="6021288"/>
            <a:ext cx="23042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dk1"/>
                </a:solidFill>
                <a:latin typeface="Comic Sans MS"/>
                <a:ea typeface="Comic Sans MS"/>
                <a:cs typeface="Comic Sans MS"/>
                <a:sym typeface="Comic Sans MS"/>
              </a:rPr>
              <a:t>Miss Jones </a:t>
            </a:r>
            <a:endParaRPr/>
          </a:p>
        </p:txBody>
      </p:sp>
      <p:sp>
        <p:nvSpPr>
          <p:cNvPr id="101" name="Google Shape;101;p2"/>
          <p:cNvSpPr txBox="1"/>
          <p:nvPr/>
        </p:nvSpPr>
        <p:spPr>
          <a:xfrm>
            <a:off x="5406958" y="5942855"/>
            <a:ext cx="23042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Mrs Hamilton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b="1" lang="en-GB" u="sng"/>
              <a:t>Our New Vision</a:t>
            </a:r>
            <a:endParaRPr/>
          </a:p>
        </p:txBody>
      </p:sp>
      <p:pic>
        <p:nvPicPr>
          <p:cNvPr id="108" name="Google Shape;108;p3"/>
          <p:cNvPicPr preferRelativeResize="0"/>
          <p:nvPr/>
        </p:nvPicPr>
        <p:blipFill rotWithShape="1">
          <a:blip r:embed="rId3">
            <a:alphaModFix/>
          </a:blip>
          <a:srcRect b="0" l="0" r="0" t="0"/>
          <a:stretch/>
        </p:blipFill>
        <p:spPr>
          <a:xfrm>
            <a:off x="413969" y="1556792"/>
            <a:ext cx="8252223" cy="45365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descr="https://2.bp.blogspot.com/-YZmpWXuCMOE/VyNlJ2ho3xI/AAAAAAAAAEg/ZV83QYbqkJ42yEKb4F_lYaFL1gZKITbAgCLcB/s1600/Poster%2B-%2BSchool%2BRules%2BApril%2B2016.jpg" id="113" name="Google Shape;113;p4"/>
          <p:cNvSpPr/>
          <p:nvPr/>
        </p:nvSpPr>
        <p:spPr>
          <a:xfrm>
            <a:off x="63500" y="-136525"/>
            <a:ext cx="10772775" cy="1524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https://2.bp.blogspot.com/-YZmpWXuCMOE/VyNlJ2ho3xI/AAAAAAAAAEg/ZV83QYbqkJ42yEKb4F_lYaFL1gZKITbAgCLcB/s1600/Poster%2B-%2BSchool%2BRules%2BApril%2B2016.jpg" id="114" name="Google Shape;114;p4"/>
          <p:cNvSpPr/>
          <p:nvPr/>
        </p:nvSpPr>
        <p:spPr>
          <a:xfrm>
            <a:off x="215900" y="15875"/>
            <a:ext cx="10772775" cy="1524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Paul Dix Behaviour - Lessons - Tes Teach" id="115" name="Google Shape;115;p4"/>
          <p:cNvSpPr/>
          <p:nvPr/>
        </p:nvSpPr>
        <p:spPr>
          <a:xfrm>
            <a:off x="275927" y="117998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b="0" l="0" r="0" t="0"/>
          <a:stretch/>
        </p:blipFill>
        <p:spPr>
          <a:xfrm>
            <a:off x="3059832" y="962203"/>
            <a:ext cx="2852316" cy="2852316"/>
          </a:xfrm>
          <a:prstGeom prst="rect">
            <a:avLst/>
          </a:prstGeom>
          <a:noFill/>
          <a:ln>
            <a:noFill/>
          </a:ln>
        </p:spPr>
      </p:pic>
      <p:sp>
        <p:nvSpPr>
          <p:cNvPr id="117" name="Google Shape;117;p4"/>
          <p:cNvSpPr txBox="1"/>
          <p:nvPr/>
        </p:nvSpPr>
        <p:spPr>
          <a:xfrm>
            <a:off x="3203848" y="315872"/>
            <a:ext cx="820891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u="sng">
                <a:solidFill>
                  <a:schemeClr val="dk1"/>
                </a:solidFill>
                <a:latin typeface="Calibri"/>
                <a:ea typeface="Calibri"/>
                <a:cs typeface="Calibri"/>
                <a:sym typeface="Calibri"/>
              </a:rPr>
              <a:t>School Rules</a:t>
            </a:r>
            <a:endParaRPr b="1" sz="3600" u="sng">
              <a:solidFill>
                <a:schemeClr val="dk1"/>
              </a:solidFill>
              <a:latin typeface="Calibri"/>
              <a:ea typeface="Calibri"/>
              <a:cs typeface="Calibri"/>
              <a:sym typeface="Calibri"/>
            </a:endParaRPr>
          </a:p>
        </p:txBody>
      </p:sp>
      <p:sp>
        <p:nvSpPr>
          <p:cNvPr id="118" name="Google Shape;118;p4"/>
          <p:cNvSpPr txBox="1"/>
          <p:nvPr/>
        </p:nvSpPr>
        <p:spPr>
          <a:xfrm>
            <a:off x="275927" y="4005064"/>
            <a:ext cx="8616553" cy="21852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4000">
                <a:solidFill>
                  <a:schemeClr val="dk1"/>
                </a:solidFill>
                <a:latin typeface="Calibri"/>
                <a:ea typeface="Calibri"/>
                <a:cs typeface="Calibri"/>
                <a:sym typeface="Calibri"/>
              </a:rPr>
              <a:t>Ready, Respectful, Safe</a:t>
            </a:r>
            <a:endParaRPr/>
          </a:p>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Ready – Correct uniform, reading book, listening, lining up</a:t>
            </a:r>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Respect – For our school community and our environment </a:t>
            </a:r>
            <a:endParaRPr/>
          </a:p>
          <a:p>
            <a:pPr indent="0" lvl="0" marL="0" marR="0" rtl="0" algn="ctr">
              <a:spcBef>
                <a:spcPts val="0"/>
              </a:spcBef>
              <a:spcAft>
                <a:spcPts val="0"/>
              </a:spcAft>
              <a:buNone/>
            </a:pPr>
            <a:r>
              <a:rPr lang="en-GB" sz="2400">
                <a:solidFill>
                  <a:schemeClr val="dk1"/>
                </a:solidFill>
                <a:latin typeface="Calibri"/>
                <a:ea typeface="Calibri"/>
                <a:cs typeface="Calibri"/>
                <a:sym typeface="Calibri"/>
              </a:rPr>
              <a:t>Safe – Looking after each other, online safety, stranger danger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503548" y="332656"/>
            <a:ext cx="8136900" cy="591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3200" u="sng">
                <a:solidFill>
                  <a:schemeClr val="dk1"/>
                </a:solidFill>
                <a:latin typeface="Comic Sans MS"/>
                <a:ea typeface="Comic Sans MS"/>
                <a:cs typeface="Comic Sans MS"/>
                <a:sym typeface="Comic Sans MS"/>
              </a:rPr>
              <a:t>Topic outline for this year will be:</a:t>
            </a:r>
            <a:endParaRPr/>
          </a:p>
          <a:p>
            <a:pPr indent="0" lvl="0" marL="0" marR="0" rtl="0" algn="ctr">
              <a:spcBef>
                <a:spcPts val="0"/>
              </a:spcBef>
              <a:spcAft>
                <a:spcPts val="0"/>
              </a:spcAft>
              <a:buNone/>
            </a:pPr>
            <a:r>
              <a:rPr lang="en-GB" sz="1800">
                <a:solidFill>
                  <a:schemeClr val="dk1"/>
                </a:solidFill>
                <a:latin typeface="Comic Sans MS"/>
                <a:ea typeface="Comic Sans MS"/>
                <a:cs typeface="Comic Sans MS"/>
                <a:sym typeface="Comic Sans MS"/>
              </a:rPr>
              <a:t>In addition to daily phonics, literacy and Maths your children will be enjoying their topic lessons.</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Autumn – Materials (Science) and Seasonal Changes</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Local Geography &amp; Grandparents’ Toys (Geography &amp; History)</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Music, Computers, PE, Art, DT &amp; MFL (Spanish &amp; Chinese)</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Spring – Animals Including Humans</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UK &amp; Weather &amp; Past Technology (Geography &amp; History)</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Music, Computers, PE, Art, DT &amp; MFL (Spanish &amp; Chinese)</a:t>
            </a:r>
            <a:endParaRPr/>
          </a:p>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Summer – Plants and Seasonal Changes</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Features of Hot &amp; Cold places &amp; significant people (Geography &amp; 	History)</a:t>
            </a:r>
            <a:endParaRPr/>
          </a:p>
          <a:p>
            <a:pPr indent="0" lvl="0" marL="0" marR="0" rtl="0" algn="l">
              <a:spcBef>
                <a:spcPts val="0"/>
              </a:spcBef>
              <a:spcAft>
                <a:spcPts val="0"/>
              </a:spcAft>
              <a:buNone/>
            </a:pPr>
            <a:r>
              <a:rPr lang="en-GB" sz="1800">
                <a:solidFill>
                  <a:schemeClr val="dk1"/>
                </a:solidFill>
                <a:latin typeface="Comic Sans MS"/>
                <a:ea typeface="Comic Sans MS"/>
                <a:cs typeface="Comic Sans MS"/>
                <a:sym typeface="Comic Sans MS"/>
              </a:rPr>
              <a:t>	Music, Computers, PE, Art, DT &amp; MFL (Spanish &amp; Chinese)</a:t>
            </a:r>
            <a:endParaRPr/>
          </a:p>
          <a:p>
            <a:pPr indent="0" lvl="0" marL="0" marR="0" rtl="0" algn="l">
              <a:spcBef>
                <a:spcPts val="0"/>
              </a:spcBef>
              <a:spcAft>
                <a:spcPts val="0"/>
              </a:spcAft>
              <a:buNone/>
            </a:pPr>
            <a:r>
              <a:t/>
            </a:r>
            <a:endParaRPr sz="20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GB" sz="1800">
                <a:solidFill>
                  <a:schemeClr val="dk1"/>
                </a:solidFill>
                <a:latin typeface="Comic Sans MS"/>
                <a:ea typeface="Comic Sans MS"/>
                <a:cs typeface="Comic Sans MS"/>
                <a:sym typeface="Comic Sans MS"/>
              </a:rPr>
              <a:t>Curriculum overviews for each half term will be on the class page on the school website.  The link to this will be sent out each half term alongside any key information and PE days.</a:t>
            </a:r>
            <a:endParaRPr sz="1800">
              <a:solidFill>
                <a:schemeClr val="dk1"/>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000"/>
              <a:buFont typeface="Comic Sans MS"/>
              <a:buNone/>
            </a:pPr>
            <a:r>
              <a:rPr b="1" lang="en-GB" sz="4000" u="sng">
                <a:latin typeface="Comic Sans MS"/>
                <a:ea typeface="Comic Sans MS"/>
                <a:cs typeface="Comic Sans MS"/>
                <a:sym typeface="Comic Sans MS"/>
              </a:rPr>
              <a:t>Trips/Visitors</a:t>
            </a:r>
            <a:endParaRPr/>
          </a:p>
        </p:txBody>
      </p:sp>
      <p:sp>
        <p:nvSpPr>
          <p:cNvPr id="130" name="Google Shape;130;p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rPr lang="en-GB"/>
              <a:t>This year we will be … </a:t>
            </a:r>
            <a:endParaRPr/>
          </a:p>
          <a:p>
            <a:pPr indent="0" lvl="0" marL="0" rtl="0" algn="l">
              <a:spcBef>
                <a:spcPts val="640"/>
              </a:spcBef>
              <a:spcAft>
                <a:spcPts val="0"/>
              </a:spcAft>
              <a:buClr>
                <a:schemeClr val="dk1"/>
              </a:buClr>
              <a:buSzPts val="3200"/>
              <a:buNone/>
            </a:pPr>
            <a:r>
              <a:rPr lang="en-GB"/>
              <a:t>Autumn – Whole school cinema trip </a:t>
            </a:r>
            <a:endParaRPr/>
          </a:p>
          <a:p>
            <a:pPr indent="0" lvl="0" marL="0" rtl="0" algn="l">
              <a:spcBef>
                <a:spcPts val="640"/>
              </a:spcBef>
              <a:spcAft>
                <a:spcPts val="0"/>
              </a:spcAft>
              <a:buClr>
                <a:schemeClr val="dk1"/>
              </a:buClr>
              <a:buSzPts val="3200"/>
              <a:buNone/>
            </a:pPr>
            <a:r>
              <a:rPr lang="en-GB"/>
              <a:t>Spring – ZooLab workshop linked to Science </a:t>
            </a:r>
            <a:endParaRPr/>
          </a:p>
          <a:p>
            <a:pPr indent="0" lvl="0" marL="0" rtl="0" algn="l">
              <a:spcBef>
                <a:spcPts val="640"/>
              </a:spcBef>
              <a:spcAft>
                <a:spcPts val="0"/>
              </a:spcAft>
              <a:buClr>
                <a:schemeClr val="dk1"/>
              </a:buClr>
              <a:buSzPts val="3200"/>
              <a:buNone/>
            </a:pPr>
            <a:r>
              <a:rPr lang="en-GB"/>
              <a:t>Summer – TBC – Knowsley Safari Park</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nvSpPr>
        <p:spPr>
          <a:xfrm>
            <a:off x="395537" y="682471"/>
            <a:ext cx="8208912" cy="56630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dk1"/>
                </a:solidFill>
                <a:latin typeface="Calibri"/>
                <a:ea typeface="Calibri"/>
                <a:cs typeface="Calibri"/>
                <a:sym typeface="Calibri"/>
              </a:rPr>
              <a:t>PE will usually be on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800" u="sng">
                <a:solidFill>
                  <a:srgbClr val="FF0000"/>
                </a:solidFill>
                <a:latin typeface="Calibri"/>
                <a:ea typeface="Calibri"/>
                <a:cs typeface="Calibri"/>
                <a:sym typeface="Calibri"/>
              </a:rPr>
              <a:t>Wednesday and Fridays</a:t>
            </a:r>
            <a:endParaRPr b="1" sz="2800">
              <a:solidFill>
                <a:srgbClr val="FF0000"/>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Your child will need the following items named:</a:t>
            </a:r>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White t-shirt, black shorts (and jogging bottoms), trainers (for outside PE), pumps (for indoor PE).  Please can they also wear a school jumper/cardigan.</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Children to come in to school on PE days in their PE Kit.</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GB" sz="2800">
                <a:solidFill>
                  <a:schemeClr val="dk1"/>
                </a:solidFill>
                <a:latin typeface="Calibri"/>
                <a:ea typeface="Calibri"/>
                <a:cs typeface="Calibri"/>
                <a:sym typeface="Calibri"/>
              </a:rPr>
              <a:t>Sports Club Days – if it is not their PE day children need to bring their kit in to get changed into after school.</a:t>
            </a:r>
            <a:endParaRPr/>
          </a:p>
        </p:txBody>
      </p:sp>
      <p:pic>
        <p:nvPicPr>
          <p:cNvPr descr="C:\Program Files (x86)\Microsoft Office\MEDIA\CAGCAT10\j0301480.wmf" id="137" name="Google Shape;137;p7"/>
          <p:cNvPicPr preferRelativeResize="0"/>
          <p:nvPr/>
        </p:nvPicPr>
        <p:blipFill rotWithShape="1">
          <a:blip r:embed="rId3">
            <a:alphaModFix/>
          </a:blip>
          <a:srcRect b="0" l="0" r="0" t="0"/>
          <a:stretch/>
        </p:blipFill>
        <p:spPr>
          <a:xfrm>
            <a:off x="6805811" y="179026"/>
            <a:ext cx="1798638" cy="13382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8"/>
          <p:cNvSpPr txBox="1"/>
          <p:nvPr/>
        </p:nvSpPr>
        <p:spPr>
          <a:xfrm>
            <a:off x="202920" y="-33270"/>
            <a:ext cx="8738100" cy="535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b="1" lang="en-GB" sz="3600" u="sng">
                <a:solidFill>
                  <a:schemeClr val="dk1"/>
                </a:solidFill>
                <a:latin typeface="Comic Sans MS"/>
                <a:ea typeface="Comic Sans MS"/>
                <a:cs typeface="Comic Sans MS"/>
                <a:sym typeface="Comic Sans MS"/>
              </a:rPr>
              <a:t>HOMEWORK</a:t>
            </a:r>
            <a:endParaRPr/>
          </a:p>
          <a:p>
            <a:pPr indent="0" lvl="0" marL="0" marR="0" rtl="0" algn="ctr">
              <a:spcBef>
                <a:spcPts val="0"/>
              </a:spcBef>
              <a:spcAft>
                <a:spcPts val="0"/>
              </a:spcAft>
              <a:buNone/>
            </a:pPr>
            <a:r>
              <a:t/>
            </a:r>
            <a:endParaRPr b="1" sz="3600" u="sng">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GB" sz="2800">
                <a:solidFill>
                  <a:schemeClr val="dk1"/>
                </a:solidFill>
                <a:latin typeface="Comic Sans MS"/>
                <a:ea typeface="Comic Sans MS"/>
                <a:cs typeface="Comic Sans MS"/>
                <a:sym typeface="Comic Sans MS"/>
              </a:rPr>
              <a:t>An overview for the homework for the half term, with the weekly expectations, will be on the class page on the website.</a:t>
            </a:r>
            <a:endParaRPr/>
          </a:p>
          <a:p>
            <a:pPr indent="0" lvl="0" marL="0" marR="0" rtl="0" algn="ctr">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GB" sz="2800">
                <a:solidFill>
                  <a:schemeClr val="dk1"/>
                </a:solidFill>
                <a:latin typeface="Comic Sans MS"/>
                <a:ea typeface="Comic Sans MS"/>
                <a:cs typeface="Comic Sans MS"/>
                <a:sym typeface="Comic Sans MS"/>
              </a:rPr>
              <a:t>In addition to this, star word spellings will be sent home on alternate Fridays. </a:t>
            </a:r>
            <a:endParaRPr/>
          </a:p>
          <a:p>
            <a:pPr indent="0" lvl="0" marL="0" marR="0" rtl="0" algn="ctr">
              <a:spcBef>
                <a:spcPts val="0"/>
              </a:spcBef>
              <a:spcAft>
                <a:spcPts val="0"/>
              </a:spcAft>
              <a:buNone/>
            </a:pPr>
            <a:r>
              <a:t/>
            </a:r>
            <a:endParaRPr sz="2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rPr lang="en-GB" sz="2800">
                <a:solidFill>
                  <a:schemeClr val="dk1"/>
                </a:solidFill>
                <a:latin typeface="Comic Sans MS"/>
                <a:ea typeface="Comic Sans MS"/>
                <a:cs typeface="Comic Sans MS"/>
                <a:sym typeface="Comic Sans MS"/>
              </a:rPr>
              <a:t>Children to bring back their homework books on a Wednesday.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nvSpPr>
        <p:spPr>
          <a:xfrm>
            <a:off x="168706" y="224557"/>
            <a:ext cx="5411406"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omic Sans MS"/>
                <a:ea typeface="Comic Sans MS"/>
                <a:cs typeface="Comic Sans MS"/>
                <a:sym typeface="Comic Sans MS"/>
              </a:rPr>
              <a:t>Reading in year 1. </a:t>
            </a:r>
            <a:endParaRPr sz="1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t/>
            </a:r>
            <a:endParaRPr sz="1600">
              <a:solidFill>
                <a:schemeClr val="dk1"/>
              </a:solidFill>
              <a:latin typeface="Comic Sans MS"/>
              <a:ea typeface="Comic Sans MS"/>
              <a:cs typeface="Comic Sans MS"/>
              <a:sym typeface="Comic Sans MS"/>
            </a:endParaRPr>
          </a:p>
          <a:p>
            <a:pPr indent="0" lvl="0" marL="0" marR="0" rtl="0" algn="l">
              <a:spcBef>
                <a:spcPts val="0"/>
              </a:spcBef>
              <a:spcAft>
                <a:spcPts val="0"/>
              </a:spcAft>
              <a:buNone/>
            </a:pPr>
            <a:r>
              <a:rPr lang="en-GB" sz="2400">
                <a:solidFill>
                  <a:schemeClr val="dk1"/>
                </a:solidFill>
                <a:latin typeface="Comic Sans MS"/>
                <a:ea typeface="Comic Sans MS"/>
                <a:cs typeface="Comic Sans MS"/>
                <a:sym typeface="Comic Sans MS"/>
              </a:rPr>
              <a:t>Each child is expected to ‘Strive for five’ – this means reading at least 5 times a week at home.  </a:t>
            </a:r>
            <a:endParaRPr/>
          </a:p>
        </p:txBody>
      </p:sp>
      <p:pic>
        <p:nvPicPr>
          <p:cNvPr descr="tumblr_mnq3hvftsT1r9mgqro1_1280" id="148" name="Google Shape;148;p9">
            <a:hlinkClick r:id="rId3"/>
          </p:cNvPr>
          <p:cNvPicPr preferRelativeResize="0"/>
          <p:nvPr/>
        </p:nvPicPr>
        <p:blipFill rotWithShape="1">
          <a:blip r:embed="rId4">
            <a:alphaModFix/>
          </a:blip>
          <a:srcRect b="0" l="0" r="0" t="0"/>
          <a:stretch/>
        </p:blipFill>
        <p:spPr>
          <a:xfrm>
            <a:off x="5917952" y="224557"/>
            <a:ext cx="2914650" cy="3043238"/>
          </a:xfrm>
          <a:prstGeom prst="rect">
            <a:avLst/>
          </a:prstGeom>
          <a:noFill/>
          <a:ln>
            <a:noFill/>
          </a:ln>
        </p:spPr>
      </p:pic>
      <p:pic>
        <p:nvPicPr>
          <p:cNvPr descr="Reading-quote-by-Dr.-Seuss" id="149" name="Google Shape;149;p9">
            <a:hlinkClick r:id="rId5"/>
          </p:cNvPr>
          <p:cNvPicPr preferRelativeResize="0"/>
          <p:nvPr/>
        </p:nvPicPr>
        <p:blipFill rotWithShape="1">
          <a:blip r:embed="rId6">
            <a:alphaModFix/>
          </a:blip>
          <a:srcRect b="0" l="0" r="0" t="0"/>
          <a:stretch/>
        </p:blipFill>
        <p:spPr>
          <a:xfrm>
            <a:off x="370320" y="2577798"/>
            <a:ext cx="3888744" cy="4019990"/>
          </a:xfrm>
          <a:prstGeom prst="rect">
            <a:avLst/>
          </a:prstGeom>
          <a:noFill/>
          <a:ln>
            <a:noFill/>
          </a:ln>
        </p:spPr>
      </p:pic>
      <p:sp>
        <p:nvSpPr>
          <p:cNvPr id="150" name="Google Shape;150;p9"/>
          <p:cNvSpPr/>
          <p:nvPr/>
        </p:nvSpPr>
        <p:spPr>
          <a:xfrm>
            <a:off x="4427984" y="3789040"/>
            <a:ext cx="4572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000000"/>
                </a:solidFill>
                <a:latin typeface="Comic Sans MS"/>
                <a:ea typeface="Comic Sans MS"/>
                <a:cs typeface="Comic Sans MS"/>
                <a:sym typeface="Comic Sans MS"/>
              </a:rPr>
              <a:t>Children will bring home a Read Write Inc phonic book to read and some children will bring home an additional book depending on which RWI group they are in. </a:t>
            </a:r>
            <a:endParaRPr/>
          </a:p>
          <a:p>
            <a:pPr indent="0" lvl="0" marL="0" marR="0" rtl="0" algn="l">
              <a:spcBef>
                <a:spcPts val="0"/>
              </a:spcBef>
              <a:spcAft>
                <a:spcPts val="0"/>
              </a:spcAft>
              <a:buNone/>
            </a:pPr>
            <a:r>
              <a:t/>
            </a:r>
            <a:endParaRPr sz="1800" u="sng">
              <a:solidFill>
                <a:srgbClr val="000000"/>
              </a:solidFill>
              <a:latin typeface="Comic Sans MS"/>
              <a:ea typeface="Comic Sans MS"/>
              <a:cs typeface="Comic Sans MS"/>
              <a:sym typeface="Comic Sans MS"/>
            </a:endParaRPr>
          </a:p>
          <a:p>
            <a:pPr indent="0" lvl="0" marL="0" marR="0" rtl="0" algn="l">
              <a:spcBef>
                <a:spcPts val="0"/>
              </a:spcBef>
              <a:spcAft>
                <a:spcPts val="0"/>
              </a:spcAft>
              <a:buNone/>
            </a:pPr>
            <a:r>
              <a:rPr lang="en-GB" sz="1800" u="sng">
                <a:solidFill>
                  <a:srgbClr val="000000"/>
                </a:solidFill>
                <a:latin typeface="Comic Sans MS"/>
                <a:ea typeface="Comic Sans MS"/>
                <a:cs typeface="Comic Sans MS"/>
                <a:sym typeface="Comic Sans MS"/>
              </a:rPr>
              <a:t>Please bring these books back on Fridays  when they will be changed. </a:t>
            </a:r>
            <a:endParaRPr sz="1800" u="sng">
              <a:solidFill>
                <a:schemeClr val="dk1"/>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2017-08-15T11:36:18Z</dcterms:created>
  <dc:creator>Headteacher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0x010100152F8D408C664F4487C63D2296F1E94B</vt:lpwstr>
  </property>
  <property fmtid="{D5CDD505-2E9C-101B-9397-08002B2CF9AE}" pid="3" name="MediaServiceImageTags">
    <vt:lpwstr/>
  </property>
</Properties>
</file>