
<file path=[Content_Types].xml><?xml version="1.0" encoding="utf-8"?>
<Types xmlns="http://schemas.openxmlformats.org/package/2006/content-types">
  <Default Extension="png" ContentType="image/png"/>
  <Default Extension="jfif" ContentType="image/jpe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69" r:id="rId6"/>
    <p:sldId id="297" r:id="rId7"/>
    <p:sldId id="261" r:id="rId8"/>
    <p:sldId id="257" r:id="rId9"/>
    <p:sldId id="272" r:id="rId10"/>
    <p:sldId id="258" r:id="rId11"/>
    <p:sldId id="289" r:id="rId12"/>
    <p:sldId id="259" r:id="rId13"/>
    <p:sldId id="291" r:id="rId14"/>
    <p:sldId id="260" r:id="rId15"/>
    <p:sldId id="263" r:id="rId16"/>
    <p:sldId id="296" r:id="rId17"/>
    <p:sldId id="298" r:id="rId18"/>
    <p:sldId id="273" r:id="rId19"/>
    <p:sldId id="280" r:id="rId20"/>
    <p:sldId id="264" r:id="rId21"/>
    <p:sldId id="295" r:id="rId22"/>
    <p:sldId id="283" r:id="rId23"/>
    <p:sldId id="299" r:id="rId2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499FBE-087B-4353-8A51-7FE5EEE50962}" v="3075" dt="2023-08-16T11:11:23.4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394" autoAdjust="0"/>
  </p:normalViewPr>
  <p:slideViewPr>
    <p:cSldViewPr>
      <p:cViewPr>
        <p:scale>
          <a:sx n="92" d="100"/>
          <a:sy n="92" d="100"/>
        </p:scale>
        <p:origin x="-154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EEE40659-4B1C-4C55-93AD-5E6C3F066BBC}" type="datetimeFigureOut">
              <a:rPr lang="en-GB" smtClean="0"/>
              <a:t>09/09/2026</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F3D77E29-78C8-4840-AC6B-3CE03D4DBBA8}" type="slidenum">
              <a:rPr lang="en-GB" smtClean="0"/>
              <a:t>‹#›</a:t>
            </a:fld>
            <a:endParaRPr lang="en-GB"/>
          </a:p>
        </p:txBody>
      </p:sp>
    </p:spTree>
    <p:extLst>
      <p:ext uri="{BB962C8B-B14F-4D97-AF65-F5344CB8AC3E}">
        <p14:creationId xmlns:p14="http://schemas.microsoft.com/office/powerpoint/2010/main" val="2811649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D77E29-78C8-4840-AC6B-3CE03D4DBBA8}" type="slidenum">
              <a:rPr lang="en-GB" smtClean="0"/>
              <a:t>2</a:t>
            </a:fld>
            <a:endParaRPr lang="en-GB"/>
          </a:p>
        </p:txBody>
      </p:sp>
    </p:spTree>
    <p:extLst>
      <p:ext uri="{BB962C8B-B14F-4D97-AF65-F5344CB8AC3E}">
        <p14:creationId xmlns:p14="http://schemas.microsoft.com/office/powerpoint/2010/main" val="3339662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D77E29-78C8-4840-AC6B-3CE03D4DBBA8}" type="slidenum">
              <a:rPr lang="en-GB" smtClean="0"/>
              <a:t>3</a:t>
            </a:fld>
            <a:endParaRPr lang="en-GB"/>
          </a:p>
        </p:txBody>
      </p:sp>
    </p:spTree>
    <p:extLst>
      <p:ext uri="{BB962C8B-B14F-4D97-AF65-F5344CB8AC3E}">
        <p14:creationId xmlns:p14="http://schemas.microsoft.com/office/powerpoint/2010/main" val="2031071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3D77E29-78C8-4840-AC6B-3CE03D4DBBA8}" type="slidenum">
              <a:rPr lang="en-GB" smtClean="0"/>
              <a:t>7</a:t>
            </a:fld>
            <a:endParaRPr lang="en-GB"/>
          </a:p>
        </p:txBody>
      </p:sp>
    </p:spTree>
    <p:extLst>
      <p:ext uri="{BB962C8B-B14F-4D97-AF65-F5344CB8AC3E}">
        <p14:creationId xmlns:p14="http://schemas.microsoft.com/office/powerpoint/2010/main" val="1469816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91D2524-8416-408D-9BA4-77727B01A856}"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2778194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91D2524-8416-408D-9BA4-77727B01A856}"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770345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1D2524-8416-408D-9BA4-77727B01A856}"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229636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91D2524-8416-408D-9BA4-77727B01A856}"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1269799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91D2524-8416-408D-9BA4-77727B01A856}"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993387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91D2524-8416-408D-9BA4-77727B01A856}"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2333379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1D2524-8416-408D-9BA4-77727B01A856}"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3177866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1D2524-8416-408D-9BA4-77727B01A856}"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10555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1D2524-8416-408D-9BA4-77727B01A856}"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3150646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91D2524-8416-408D-9BA4-77727B01A856}"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3645735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91D2524-8416-408D-9BA4-77727B01A856}"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5D79147-EAF0-400B-9D36-80A59995B1B2}" type="slidenum">
              <a:rPr lang="en-GB" smtClean="0"/>
              <a:t>‹#›</a:t>
            </a:fld>
            <a:endParaRPr lang="en-GB"/>
          </a:p>
        </p:txBody>
      </p:sp>
    </p:spTree>
    <p:extLst>
      <p:ext uri="{BB962C8B-B14F-4D97-AF65-F5344CB8AC3E}">
        <p14:creationId xmlns:p14="http://schemas.microsoft.com/office/powerpoint/2010/main" val="3325454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1D2524-8416-408D-9BA4-77727B01A856}" type="datetimeFigureOut">
              <a:rPr lang="en-GB" smtClean="0"/>
              <a:t>09/09/2026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79147-EAF0-400B-9D36-80A59995B1B2}" type="slidenum">
              <a:rPr lang="en-GB" smtClean="0"/>
              <a:t>‹#›</a:t>
            </a:fld>
            <a:endParaRPr lang="en-GB"/>
          </a:p>
        </p:txBody>
      </p:sp>
    </p:spTree>
    <p:extLst>
      <p:ext uri="{BB962C8B-B14F-4D97-AF65-F5344CB8AC3E}">
        <p14:creationId xmlns:p14="http://schemas.microsoft.com/office/powerpoint/2010/main" val="3441951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quotesideas.com/wp-content/uploads/2015/07/tumblr_mnq3hvftsT1r9mgqro1_1280.jpg" TargetMode="Externa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hyperlink" Target="http://quotesideas.com/wp-content/uploads/2015/07/Reading-quote-by-Dr.-Seuss.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mailto:scooper@greasby-infant.wirral.sch.uk" TargetMode="External"/><Relationship Id="rId2" Type="http://schemas.openxmlformats.org/officeDocument/2006/relationships/hyperlink" Target="mailto:headteacher@greasby-infant.wirral.sch.uk" TargetMode="External"/><Relationship Id="rId1" Type="http://schemas.openxmlformats.org/officeDocument/2006/relationships/slideLayout" Target="../slideLayouts/slideLayout7.xml"/><Relationship Id="rId5" Type="http://schemas.openxmlformats.org/officeDocument/2006/relationships/hyperlink" Target="mailto:schooloffice@greasby-infant.wirral.sch.uk" TargetMode="External"/><Relationship Id="rId4" Type="http://schemas.openxmlformats.org/officeDocument/2006/relationships/hyperlink" Target="mailto:lpollitt@greasby-infant.wirral.sch.uk"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7" y="404664"/>
            <a:ext cx="7772400" cy="1470025"/>
          </a:xfrm>
        </p:spPr>
        <p:txBody>
          <a:bodyPr>
            <a:normAutofit fontScale="90000"/>
          </a:bodyPr>
          <a:lstStyle/>
          <a:p>
            <a:r>
              <a:rPr lang="en-GB" sz="5300" u="sng" dirty="0"/>
              <a:t>Welcome to </a:t>
            </a:r>
            <a:r>
              <a:rPr lang="en-GB" sz="5300" u="sng" dirty="0" smtClean="0"/>
              <a:t>Year 2 </a:t>
            </a:r>
            <a:r>
              <a:rPr lang="en-GB" sz="5300" u="sng" dirty="0" smtClean="0">
                <a:sym typeface="Wingdings" panose="05000000000000000000" pitchFamily="2" charset="2"/>
              </a:rPr>
              <a:t> </a:t>
            </a:r>
            <a:r>
              <a:rPr lang="en-GB" sz="7200" dirty="0"/>
              <a:t/>
            </a:r>
            <a:br>
              <a:rPr lang="en-GB" sz="7200" dirty="0"/>
            </a:br>
            <a:endParaRPr lang="en-GB" sz="7200" dirty="0"/>
          </a:p>
        </p:txBody>
      </p:sp>
      <p:sp>
        <p:nvSpPr>
          <p:cNvPr id="3" name="Subtitle 2"/>
          <p:cNvSpPr>
            <a:spLocks noGrp="1"/>
          </p:cNvSpPr>
          <p:nvPr>
            <p:ph type="subTitle" idx="1"/>
          </p:nvPr>
        </p:nvSpPr>
        <p:spPr>
          <a:xfrm>
            <a:off x="1369367" y="1196752"/>
            <a:ext cx="6400800" cy="1752600"/>
          </a:xfrm>
        </p:spPr>
        <p:txBody>
          <a:bodyPr>
            <a:noAutofit/>
          </a:bodyPr>
          <a:lstStyle/>
          <a:p>
            <a:r>
              <a:rPr lang="en-GB" sz="2800" u="sng" dirty="0" smtClean="0">
                <a:solidFill>
                  <a:schemeClr val="tx1"/>
                </a:solidFill>
              </a:rPr>
              <a:t>Year 2 staff:</a:t>
            </a:r>
          </a:p>
          <a:p>
            <a:r>
              <a:rPr lang="en-US" sz="2000" u="sng" dirty="0" smtClean="0">
                <a:solidFill>
                  <a:schemeClr val="tx1"/>
                </a:solidFill>
              </a:rPr>
              <a:t>Skylarks: </a:t>
            </a:r>
            <a:r>
              <a:rPr lang="en-US" sz="2000" u="sng" dirty="0" err="1" smtClean="0">
                <a:solidFill>
                  <a:schemeClr val="tx1"/>
                </a:solidFill>
              </a:rPr>
              <a:t>Mrs</a:t>
            </a:r>
            <a:r>
              <a:rPr lang="en-US" sz="2000" u="sng" dirty="0" smtClean="0">
                <a:solidFill>
                  <a:schemeClr val="tx1"/>
                </a:solidFill>
              </a:rPr>
              <a:t> Whelan, </a:t>
            </a:r>
            <a:r>
              <a:rPr lang="en-US" sz="2000" u="sng" dirty="0" err="1" smtClean="0">
                <a:solidFill>
                  <a:schemeClr val="tx1"/>
                </a:solidFill>
              </a:rPr>
              <a:t>Mrs</a:t>
            </a:r>
            <a:r>
              <a:rPr lang="en-US" sz="2000" u="sng" dirty="0" smtClean="0">
                <a:solidFill>
                  <a:schemeClr val="tx1"/>
                </a:solidFill>
              </a:rPr>
              <a:t> Pollitt &amp; </a:t>
            </a:r>
            <a:r>
              <a:rPr lang="en-US" sz="2000" u="sng" dirty="0" err="1" smtClean="0">
                <a:solidFill>
                  <a:schemeClr val="tx1"/>
                </a:solidFill>
              </a:rPr>
              <a:t>Mrs</a:t>
            </a:r>
            <a:r>
              <a:rPr lang="en-US" sz="2000" u="sng" dirty="0" smtClean="0">
                <a:solidFill>
                  <a:schemeClr val="tx1"/>
                </a:solidFill>
              </a:rPr>
              <a:t> Williams</a:t>
            </a:r>
          </a:p>
          <a:p>
            <a:r>
              <a:rPr lang="en-US" sz="2000" u="sng" dirty="0" smtClean="0">
                <a:solidFill>
                  <a:schemeClr val="tx1"/>
                </a:solidFill>
              </a:rPr>
              <a:t>Starlings: </a:t>
            </a:r>
            <a:r>
              <a:rPr lang="en-US" sz="2000" u="sng" dirty="0" err="1" smtClean="0">
                <a:solidFill>
                  <a:schemeClr val="tx1"/>
                </a:solidFill>
              </a:rPr>
              <a:t>Mrs</a:t>
            </a:r>
            <a:r>
              <a:rPr lang="en-US" sz="2000" u="sng" dirty="0" smtClean="0">
                <a:solidFill>
                  <a:schemeClr val="tx1"/>
                </a:solidFill>
              </a:rPr>
              <a:t> Brandreth, </a:t>
            </a:r>
            <a:r>
              <a:rPr lang="en-US" sz="2000" u="sng" dirty="0" err="1" smtClean="0">
                <a:solidFill>
                  <a:schemeClr val="tx1"/>
                </a:solidFill>
              </a:rPr>
              <a:t>Mrs</a:t>
            </a:r>
            <a:r>
              <a:rPr lang="en-US" sz="2000" u="sng" dirty="0" smtClean="0">
                <a:solidFill>
                  <a:schemeClr val="tx1"/>
                </a:solidFill>
              </a:rPr>
              <a:t> Butler &amp; </a:t>
            </a:r>
            <a:r>
              <a:rPr lang="en-US" sz="2000" u="sng" dirty="0" err="1" smtClean="0">
                <a:solidFill>
                  <a:schemeClr val="tx1"/>
                </a:solidFill>
              </a:rPr>
              <a:t>Mrs</a:t>
            </a:r>
            <a:r>
              <a:rPr lang="en-US" sz="2000" u="sng" dirty="0" smtClean="0">
                <a:solidFill>
                  <a:schemeClr val="tx1"/>
                </a:solidFill>
              </a:rPr>
              <a:t> </a:t>
            </a:r>
            <a:r>
              <a:rPr lang="en-US" sz="2000" u="sng" dirty="0" err="1" smtClean="0">
                <a:solidFill>
                  <a:schemeClr val="tx1"/>
                </a:solidFill>
              </a:rPr>
              <a:t>Tuhoy</a:t>
            </a:r>
            <a:endParaRPr lang="en-US" sz="2000" u="sng" dirty="0" smtClean="0">
              <a:solidFill>
                <a:schemeClr val="tx1"/>
              </a:solidFill>
            </a:endParaRPr>
          </a:p>
          <a:p>
            <a:endParaRPr lang="en-US" sz="2000" dirty="0" smtClean="0">
              <a:solidFill>
                <a:schemeClr val="tx1"/>
              </a:solidFill>
            </a:endParaRPr>
          </a:p>
          <a:p>
            <a:r>
              <a:rPr lang="en-US" sz="2000" dirty="0" smtClean="0">
                <a:solidFill>
                  <a:schemeClr val="tx1"/>
                </a:solidFill>
              </a:rPr>
              <a:t>A member of our team will be on the year 2 door every morning to greet you. </a:t>
            </a:r>
            <a:endParaRPr lang="en-GB" sz="2000" dirty="0">
              <a:solidFill>
                <a:schemeClr val="tx1"/>
              </a:solidFill>
            </a:endParaRPr>
          </a:p>
        </p:txBody>
      </p:sp>
      <p:pic>
        <p:nvPicPr>
          <p:cNvPr id="4" name="Picture 3"/>
          <p:cNvPicPr>
            <a:picLocks noChangeAspect="1"/>
          </p:cNvPicPr>
          <p:nvPr/>
        </p:nvPicPr>
        <p:blipFill>
          <a:blip r:embed="rId2"/>
          <a:stretch>
            <a:fillRect/>
          </a:stretch>
        </p:blipFill>
        <p:spPr>
          <a:xfrm>
            <a:off x="3508494" y="3501008"/>
            <a:ext cx="2144785" cy="215431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520" y="3151640"/>
            <a:ext cx="1870264" cy="3173355"/>
          </a:xfrm>
          <a:prstGeom prst="rect">
            <a:avLst/>
          </a:prstGeom>
        </p:spPr>
      </p:pic>
      <p:pic>
        <p:nvPicPr>
          <p:cNvPr id="6" name="Picture 5"/>
          <p:cNvPicPr>
            <a:picLocks noChangeAspect="1"/>
          </p:cNvPicPr>
          <p:nvPr/>
        </p:nvPicPr>
        <p:blipFill>
          <a:blip r:embed="rId4"/>
          <a:stretch>
            <a:fillRect/>
          </a:stretch>
        </p:blipFill>
        <p:spPr>
          <a:xfrm>
            <a:off x="6205070" y="3151640"/>
            <a:ext cx="1871634" cy="3176291"/>
          </a:xfrm>
          <a:prstGeom prst="rect">
            <a:avLst/>
          </a:prstGeom>
        </p:spPr>
      </p:pic>
    </p:spTree>
    <p:extLst>
      <p:ext uri="{BB962C8B-B14F-4D97-AF65-F5344CB8AC3E}">
        <p14:creationId xmlns:p14="http://schemas.microsoft.com/office/powerpoint/2010/main" val="1695391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GB" b="1" u="sng" dirty="0" smtClean="0"/>
              <a:t>Our New Vision</a:t>
            </a:r>
            <a:endParaRPr lang="en-GB" b="1" u="sng" dirty="0"/>
          </a:p>
        </p:txBody>
      </p:sp>
      <p:pic>
        <p:nvPicPr>
          <p:cNvPr id="3" name="Picture 2"/>
          <p:cNvPicPr>
            <a:picLocks noChangeAspect="1"/>
          </p:cNvPicPr>
          <p:nvPr/>
        </p:nvPicPr>
        <p:blipFill>
          <a:blip r:embed="rId3"/>
          <a:stretch>
            <a:fillRect/>
          </a:stretch>
        </p:blipFill>
        <p:spPr>
          <a:xfrm>
            <a:off x="413969" y="1556792"/>
            <a:ext cx="8252223" cy="4536504"/>
          </a:xfrm>
          <a:prstGeom prst="rect">
            <a:avLst/>
          </a:prstGeom>
        </p:spPr>
      </p:pic>
    </p:spTree>
    <p:extLst>
      <p:ext uri="{BB962C8B-B14F-4D97-AF65-F5344CB8AC3E}">
        <p14:creationId xmlns:p14="http://schemas.microsoft.com/office/powerpoint/2010/main" val="1013297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GB" b="1" u="sng" dirty="0" smtClean="0"/>
              <a:t>New Staff Member!</a:t>
            </a:r>
            <a:endParaRPr lang="en-GB" b="1" u="sng" dirty="0"/>
          </a:p>
        </p:txBody>
      </p:sp>
      <p:pic>
        <p:nvPicPr>
          <p:cNvPr id="2" name="Picture 1"/>
          <p:cNvPicPr>
            <a:picLocks noChangeAspect="1"/>
          </p:cNvPicPr>
          <p:nvPr/>
        </p:nvPicPr>
        <p:blipFill>
          <a:blip r:embed="rId3"/>
          <a:stretch>
            <a:fillRect/>
          </a:stretch>
        </p:blipFill>
        <p:spPr>
          <a:xfrm>
            <a:off x="2195736" y="1521055"/>
            <a:ext cx="4483330" cy="1911448"/>
          </a:xfrm>
          <a:prstGeom prst="rect">
            <a:avLst/>
          </a:prstGeom>
        </p:spPr>
      </p:pic>
      <p:sp>
        <p:nvSpPr>
          <p:cNvPr id="3" name="TextBox 2"/>
          <p:cNvSpPr txBox="1"/>
          <p:nvPr/>
        </p:nvSpPr>
        <p:spPr>
          <a:xfrm>
            <a:off x="1115616" y="3861048"/>
            <a:ext cx="6912768" cy="1477328"/>
          </a:xfrm>
          <a:prstGeom prst="rect">
            <a:avLst/>
          </a:prstGeom>
          <a:noFill/>
        </p:spPr>
        <p:txBody>
          <a:bodyPr wrap="square" rtlCol="0">
            <a:spAutoFit/>
          </a:bodyPr>
          <a:lstStyle/>
          <a:p>
            <a:r>
              <a:rPr lang="en-US" dirty="0" err="1" smtClean="0"/>
              <a:t>Mrs</a:t>
            </a:r>
            <a:r>
              <a:rPr lang="en-US" dirty="0" smtClean="0"/>
              <a:t> Lowe </a:t>
            </a:r>
            <a:r>
              <a:rPr lang="en-US" dirty="0" smtClean="0"/>
              <a:t>is a very welcome new addition to our school. </a:t>
            </a:r>
          </a:p>
          <a:p>
            <a:endParaRPr lang="en-US" dirty="0"/>
          </a:p>
          <a:p>
            <a:r>
              <a:rPr lang="en-US" dirty="0" smtClean="0"/>
              <a:t>She will </a:t>
            </a:r>
            <a:r>
              <a:rPr lang="en-US" dirty="0" smtClean="0"/>
              <a:t>be teaching Starlings and Skylarks for one hour each on a Wednesday afternoon. </a:t>
            </a:r>
            <a:endParaRPr lang="en-US" dirty="0" smtClean="0"/>
          </a:p>
          <a:p>
            <a:r>
              <a:rPr lang="en-US" dirty="0" smtClean="0"/>
              <a:t> </a:t>
            </a:r>
            <a:endParaRPr lang="en-GB" dirty="0"/>
          </a:p>
        </p:txBody>
      </p:sp>
    </p:spTree>
    <p:extLst>
      <p:ext uri="{BB962C8B-B14F-4D97-AF65-F5344CB8AC3E}">
        <p14:creationId xmlns:p14="http://schemas.microsoft.com/office/powerpoint/2010/main" val="726620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9" descr="https://2.bp.blogspot.com/-YZmpWXuCMOE/VyNlJ2ho3xI/AAAAAAAAAEg/ZV83QYbqkJ42yEKb4F_lYaFL1gZKITbAgCLcB/s1600/Poster%2B-%2BSchool%2BRules%2BApril%2B2016.jpg"/>
          <p:cNvSpPr>
            <a:spLocks noChangeAspect="1" noChangeArrowheads="1"/>
          </p:cNvSpPr>
          <p:nvPr/>
        </p:nvSpPr>
        <p:spPr bwMode="auto">
          <a:xfrm>
            <a:off x="63500" y="-136525"/>
            <a:ext cx="10772775" cy="15240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1" descr="https://2.bp.blogspot.com/-YZmpWXuCMOE/VyNlJ2ho3xI/AAAAAAAAAEg/ZV83QYbqkJ42yEKb4F_lYaFL1gZKITbAgCLcB/s1600/Poster%2B-%2BSchool%2BRules%2BApril%2B2016.jpg"/>
          <p:cNvSpPr>
            <a:spLocks noChangeAspect="1" noChangeArrowheads="1"/>
          </p:cNvSpPr>
          <p:nvPr/>
        </p:nvSpPr>
        <p:spPr bwMode="auto">
          <a:xfrm>
            <a:off x="215900" y="15875"/>
            <a:ext cx="10772775" cy="15240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 name="AutoShape 2" descr="Paul Dix Behaviour - Lessons - Tes Teach"/>
          <p:cNvSpPr>
            <a:spLocks noChangeAspect="1" noChangeArrowheads="1"/>
          </p:cNvSpPr>
          <p:nvPr/>
        </p:nvSpPr>
        <p:spPr bwMode="auto">
          <a:xfrm>
            <a:off x="275927" y="117998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962203"/>
            <a:ext cx="2852316" cy="2852316"/>
          </a:xfrm>
          <a:prstGeom prst="rect">
            <a:avLst/>
          </a:prstGeom>
        </p:spPr>
      </p:pic>
      <p:sp>
        <p:nvSpPr>
          <p:cNvPr id="9" name="TextBox 8"/>
          <p:cNvSpPr txBox="1"/>
          <p:nvPr/>
        </p:nvSpPr>
        <p:spPr>
          <a:xfrm>
            <a:off x="3203848" y="315872"/>
            <a:ext cx="8208912" cy="646331"/>
          </a:xfrm>
          <a:prstGeom prst="rect">
            <a:avLst/>
          </a:prstGeom>
          <a:noFill/>
        </p:spPr>
        <p:txBody>
          <a:bodyPr wrap="square" rtlCol="0">
            <a:spAutoFit/>
          </a:bodyPr>
          <a:lstStyle/>
          <a:p>
            <a:r>
              <a:rPr lang="en-US" sz="3600" b="1" u="sng" dirty="0"/>
              <a:t>School </a:t>
            </a:r>
            <a:r>
              <a:rPr lang="en-US" sz="3600" b="1" u="sng" dirty="0" smtClean="0"/>
              <a:t>Rules</a:t>
            </a:r>
            <a:endParaRPr lang="en-GB" sz="3600" b="1" u="sng" dirty="0"/>
          </a:p>
        </p:txBody>
      </p:sp>
      <p:sp>
        <p:nvSpPr>
          <p:cNvPr id="3" name="TextBox 2"/>
          <p:cNvSpPr txBox="1"/>
          <p:nvPr/>
        </p:nvSpPr>
        <p:spPr>
          <a:xfrm>
            <a:off x="275927" y="4005064"/>
            <a:ext cx="8616553" cy="2185214"/>
          </a:xfrm>
          <a:prstGeom prst="rect">
            <a:avLst/>
          </a:prstGeom>
          <a:noFill/>
        </p:spPr>
        <p:txBody>
          <a:bodyPr wrap="square" rtlCol="0">
            <a:spAutoFit/>
          </a:bodyPr>
          <a:lstStyle/>
          <a:p>
            <a:pPr algn="ctr"/>
            <a:r>
              <a:rPr lang="en-GB" sz="4000" dirty="0" smtClean="0"/>
              <a:t>Ready, Respectful, Safe</a:t>
            </a:r>
          </a:p>
          <a:p>
            <a:pPr algn="ctr"/>
            <a:endParaRPr lang="en-GB" sz="2400" dirty="0"/>
          </a:p>
          <a:p>
            <a:pPr algn="ctr"/>
            <a:r>
              <a:rPr lang="en-GB" sz="2400" dirty="0" smtClean="0"/>
              <a:t>Ready – Correct uniform, reading book, listening, lining up</a:t>
            </a:r>
          </a:p>
          <a:p>
            <a:pPr algn="ctr"/>
            <a:r>
              <a:rPr lang="en-GB" sz="2400" dirty="0" smtClean="0"/>
              <a:t>Respect – For our school community and our environment </a:t>
            </a:r>
          </a:p>
          <a:p>
            <a:pPr algn="ctr"/>
            <a:r>
              <a:rPr lang="en-GB" sz="2400" dirty="0" smtClean="0"/>
              <a:t>Safe – Looking after each other, online safety, stranger danger</a:t>
            </a:r>
          </a:p>
        </p:txBody>
      </p:sp>
    </p:spTree>
    <p:extLst>
      <p:ext uri="{BB962C8B-B14F-4D97-AF65-F5344CB8AC3E}">
        <p14:creationId xmlns:p14="http://schemas.microsoft.com/office/powerpoint/2010/main" val="374775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260648"/>
            <a:ext cx="7632848" cy="5139869"/>
          </a:xfrm>
          <a:prstGeom prst="rect">
            <a:avLst/>
          </a:prstGeom>
          <a:noFill/>
        </p:spPr>
        <p:txBody>
          <a:bodyPr wrap="square" rtlCol="0">
            <a:spAutoFit/>
          </a:bodyPr>
          <a:lstStyle/>
          <a:p>
            <a:pPr algn="ctr"/>
            <a:r>
              <a:rPr lang="en-GB" sz="3600" u="sng" dirty="0"/>
              <a:t>Topic outline for this year will be:</a:t>
            </a:r>
          </a:p>
          <a:p>
            <a:endParaRPr lang="en-GB" sz="3600" dirty="0"/>
          </a:p>
          <a:p>
            <a:r>
              <a:rPr lang="en-GB" sz="2400" dirty="0"/>
              <a:t>Autumn – </a:t>
            </a:r>
            <a:r>
              <a:rPr lang="en-GB" sz="2400" dirty="0" smtClean="0"/>
              <a:t>Oceans &amp; continents, life cycles. </a:t>
            </a:r>
          </a:p>
          <a:p>
            <a:endParaRPr lang="en-GB" sz="2400" dirty="0"/>
          </a:p>
          <a:p>
            <a:r>
              <a:rPr lang="en-GB" sz="2400" dirty="0"/>
              <a:t>Spring </a:t>
            </a:r>
            <a:r>
              <a:rPr lang="en-GB" sz="2400" dirty="0" smtClean="0"/>
              <a:t>– The Great Fire of London, plants/habitats.</a:t>
            </a:r>
            <a:endParaRPr lang="en-GB" sz="2400" dirty="0"/>
          </a:p>
          <a:p>
            <a:endParaRPr lang="en-GB" sz="2400" dirty="0"/>
          </a:p>
          <a:p>
            <a:r>
              <a:rPr lang="en-GB" sz="2400" dirty="0"/>
              <a:t>Summer </a:t>
            </a:r>
            <a:r>
              <a:rPr lang="en-GB" sz="2400" dirty="0" smtClean="0"/>
              <a:t>– Whole school topic TBC</a:t>
            </a:r>
          </a:p>
          <a:p>
            <a:endParaRPr lang="en-US" sz="3600" dirty="0"/>
          </a:p>
          <a:p>
            <a:r>
              <a:rPr lang="en-US" sz="2000" dirty="0" smtClean="0"/>
              <a:t>Curriculum overviews for each half term will be on the class page on the school website.  </a:t>
            </a:r>
          </a:p>
          <a:p>
            <a:endParaRPr lang="en-US" sz="2000"/>
          </a:p>
          <a:p>
            <a:r>
              <a:rPr lang="en-US" sz="2000" smtClean="0"/>
              <a:t>The </a:t>
            </a:r>
            <a:r>
              <a:rPr lang="en-US" sz="2000" dirty="0" smtClean="0"/>
              <a:t>link to this will be sent out each half term alongside any key information and PE days.</a:t>
            </a:r>
            <a:endParaRPr lang="en-GB" sz="2000" dirty="0"/>
          </a:p>
        </p:txBody>
      </p:sp>
    </p:spTree>
    <p:extLst>
      <p:ext uri="{BB962C8B-B14F-4D97-AF65-F5344CB8AC3E}">
        <p14:creationId xmlns:p14="http://schemas.microsoft.com/office/powerpoint/2010/main" val="624628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u="sng" dirty="0" smtClean="0"/>
              <a:t>Trips</a:t>
            </a:r>
            <a:endParaRPr lang="en-GB" sz="4000" b="1" u="sng" dirty="0"/>
          </a:p>
        </p:txBody>
      </p:sp>
      <p:sp>
        <p:nvSpPr>
          <p:cNvPr id="3" name="Content Placeholder 2"/>
          <p:cNvSpPr>
            <a:spLocks noGrp="1"/>
          </p:cNvSpPr>
          <p:nvPr>
            <p:ph idx="1"/>
          </p:nvPr>
        </p:nvSpPr>
        <p:spPr>
          <a:xfrm>
            <a:off x="457200" y="1340768"/>
            <a:ext cx="8229600" cy="4525963"/>
          </a:xfrm>
        </p:spPr>
        <p:txBody>
          <a:bodyPr vert="horz" lIns="91440" tIns="45720" rIns="91440" bIns="45720" rtlCol="0" anchor="t">
            <a:normAutofit lnSpcReduction="10000"/>
          </a:bodyPr>
          <a:lstStyle/>
          <a:p>
            <a:r>
              <a:rPr lang="en-GB" dirty="0" smtClean="0"/>
              <a:t>This year we will be visiting:</a:t>
            </a:r>
          </a:p>
          <a:p>
            <a:pPr marL="0" indent="0">
              <a:buNone/>
            </a:pPr>
            <a:r>
              <a:rPr lang="en-GB" dirty="0" smtClean="0">
                <a:cs typeface="Calibri"/>
              </a:rPr>
              <a:t>Autumn Term – Whole school cinema trip</a:t>
            </a:r>
          </a:p>
          <a:p>
            <a:pPr marL="0" indent="0">
              <a:buNone/>
            </a:pPr>
            <a:r>
              <a:rPr lang="en-GB" dirty="0" smtClean="0">
                <a:cs typeface="Calibri"/>
              </a:rPr>
              <a:t>Spring Term – Library trip</a:t>
            </a:r>
          </a:p>
          <a:p>
            <a:pPr marL="0" indent="0">
              <a:buNone/>
            </a:pPr>
            <a:r>
              <a:rPr lang="en-GB" dirty="0" smtClean="0">
                <a:cs typeface="Calibri"/>
              </a:rPr>
              <a:t>Summer Term – TBC</a:t>
            </a:r>
          </a:p>
          <a:p>
            <a:pPr marL="0" indent="0">
              <a:buNone/>
            </a:pPr>
            <a:r>
              <a:rPr lang="en-GB" sz="2600" dirty="0" smtClean="0">
                <a:cs typeface="Calibri"/>
              </a:rPr>
              <a:t>We will always try and keep trips to the minimum cost.  Please speak to us if any issues.</a:t>
            </a:r>
            <a:endParaRPr lang="en-GB" sz="2600" dirty="0">
              <a:cs typeface="Calibri"/>
            </a:endParaRPr>
          </a:p>
          <a:p>
            <a:r>
              <a:rPr lang="en-GB" dirty="0" smtClean="0">
                <a:cs typeface="Calibri"/>
              </a:rPr>
              <a:t>We </a:t>
            </a:r>
            <a:r>
              <a:rPr lang="en-GB" dirty="0">
                <a:cs typeface="Calibri"/>
              </a:rPr>
              <a:t>will inform you about local visits (e.g. </a:t>
            </a:r>
            <a:r>
              <a:rPr lang="en-GB" dirty="0" smtClean="0">
                <a:cs typeface="Calibri"/>
              </a:rPr>
              <a:t>church) </a:t>
            </a:r>
            <a:r>
              <a:rPr lang="en-GB" dirty="0">
                <a:cs typeface="Calibri"/>
              </a:rPr>
              <a:t>as well. Walkers are always needed so please let us know if you can help!</a:t>
            </a:r>
          </a:p>
          <a:p>
            <a:endParaRPr lang="en-GB" dirty="0">
              <a:cs typeface="Calibri"/>
            </a:endParaRPr>
          </a:p>
          <a:p>
            <a:endParaRPr lang="en-GB" dirty="0"/>
          </a:p>
          <a:p>
            <a:endParaRPr lang="en-GB" dirty="0">
              <a:cs typeface="Calibri"/>
            </a:endParaRPr>
          </a:p>
          <a:p>
            <a:endParaRPr lang="en-GB" dirty="0">
              <a:cs typeface="Calibri"/>
            </a:endParaRPr>
          </a:p>
        </p:txBody>
      </p:sp>
    </p:spTree>
    <p:extLst>
      <p:ext uri="{BB962C8B-B14F-4D97-AF65-F5344CB8AC3E}">
        <p14:creationId xmlns:p14="http://schemas.microsoft.com/office/powerpoint/2010/main" val="2557384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7" y="682471"/>
            <a:ext cx="8208912" cy="5663089"/>
          </a:xfrm>
          <a:prstGeom prst="rect">
            <a:avLst/>
          </a:prstGeom>
          <a:noFill/>
        </p:spPr>
        <p:txBody>
          <a:bodyPr wrap="square" lIns="91440" tIns="45720" rIns="91440" bIns="45720" rtlCol="0" anchor="t">
            <a:spAutoFit/>
          </a:bodyPr>
          <a:lstStyle/>
          <a:p>
            <a:r>
              <a:rPr lang="en-GB" sz="3600" dirty="0"/>
              <a:t>PE will usually be on :</a:t>
            </a:r>
          </a:p>
          <a:p>
            <a:endParaRPr lang="en-GB" dirty="0"/>
          </a:p>
          <a:p>
            <a:r>
              <a:rPr lang="en-US" sz="2800" u="sng" dirty="0" smtClean="0"/>
              <a:t>Mondays and Thursdays</a:t>
            </a:r>
            <a:r>
              <a:rPr lang="en-US" sz="2800" dirty="0" smtClean="0"/>
              <a:t> (Skylarks)</a:t>
            </a:r>
          </a:p>
          <a:p>
            <a:r>
              <a:rPr lang="en-US" sz="2800" u="sng" dirty="0" smtClean="0"/>
              <a:t>Mondays and Wednesdays </a:t>
            </a:r>
            <a:r>
              <a:rPr lang="en-US" sz="2800" dirty="0" smtClean="0"/>
              <a:t>(Starlings)</a:t>
            </a:r>
          </a:p>
          <a:p>
            <a:endParaRPr lang="en-US" sz="2800" dirty="0">
              <a:cs typeface="Calibri"/>
            </a:endParaRPr>
          </a:p>
          <a:p>
            <a:r>
              <a:rPr lang="en-GB" sz="2800" dirty="0" smtClean="0"/>
              <a:t>Your </a:t>
            </a:r>
            <a:r>
              <a:rPr lang="en-GB" sz="2800" dirty="0"/>
              <a:t>child </a:t>
            </a:r>
            <a:r>
              <a:rPr lang="en-GB" sz="2800" dirty="0" smtClean="0"/>
              <a:t>will need the following items named:</a:t>
            </a:r>
          </a:p>
          <a:p>
            <a:r>
              <a:rPr lang="en-GB" sz="2800" dirty="0" smtClean="0"/>
              <a:t>White t-shirt, black shorts/jogging bottoms/leggings, trainers/pumps and a school jumper/cardigan.</a:t>
            </a:r>
          </a:p>
          <a:p>
            <a:endParaRPr lang="en-GB" sz="2800" dirty="0"/>
          </a:p>
          <a:p>
            <a:r>
              <a:rPr lang="en-GB" sz="2800" dirty="0"/>
              <a:t>Children to come in to school on PE days in their PE Kit</a:t>
            </a:r>
            <a:r>
              <a:rPr lang="en-GB" sz="2800" dirty="0" smtClean="0"/>
              <a:t>.</a:t>
            </a:r>
          </a:p>
          <a:p>
            <a:endParaRPr lang="en-GB" sz="2800" dirty="0"/>
          </a:p>
          <a:p>
            <a:r>
              <a:rPr lang="en-GB" sz="2800" dirty="0"/>
              <a:t>Sports Club Days – </a:t>
            </a:r>
            <a:r>
              <a:rPr lang="en-GB" sz="2800" dirty="0" smtClean="0"/>
              <a:t>if it is not their PE day children need to bring their kit in to get changed into after school.</a:t>
            </a:r>
            <a:endParaRPr lang="en-GB" sz="2800" dirty="0"/>
          </a:p>
        </p:txBody>
      </p:sp>
      <p:pic>
        <p:nvPicPr>
          <p:cNvPr id="4098" name="Picture 2" descr="C:\Program Files (x86)\Microsoft Office\MEDIA\CAGCAT10\j0301480.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5811" y="179026"/>
            <a:ext cx="1798638" cy="1338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75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5841" y="219576"/>
            <a:ext cx="8083104" cy="6832640"/>
          </a:xfrm>
          <a:prstGeom prst="rect">
            <a:avLst/>
          </a:prstGeom>
          <a:noFill/>
        </p:spPr>
        <p:txBody>
          <a:bodyPr wrap="square" lIns="91440" tIns="45720" rIns="91440" bIns="45720" rtlCol="0" anchor="t">
            <a:spAutoFit/>
          </a:bodyPr>
          <a:lstStyle/>
          <a:p>
            <a:endParaRPr lang="en-GB" dirty="0"/>
          </a:p>
          <a:p>
            <a:pPr algn="ctr"/>
            <a:r>
              <a:rPr lang="en-GB" sz="3600" b="1" u="sng" dirty="0" smtClean="0">
                <a:cs typeface="Calibri"/>
              </a:rPr>
              <a:t>HOMEWORK</a:t>
            </a:r>
            <a:endParaRPr lang="en-GB" sz="3600" b="1" u="sng" dirty="0">
              <a:cs typeface="Calibri"/>
            </a:endParaRPr>
          </a:p>
          <a:p>
            <a:pPr algn="ctr"/>
            <a:r>
              <a:rPr lang="en-GB" sz="2400" dirty="0" smtClean="0">
                <a:solidFill>
                  <a:srgbClr val="00B0F0"/>
                </a:solidFill>
                <a:cs typeface="Calibri"/>
              </a:rPr>
              <a:t>Spelling - </a:t>
            </a:r>
            <a:r>
              <a:rPr lang="en-GB" sz="2400" dirty="0" smtClean="0">
                <a:cs typeface="Calibri"/>
              </a:rPr>
              <a:t>Homework will consist primarily of learning to spell the year 2 common exception words and learn common spelling rules.</a:t>
            </a:r>
          </a:p>
          <a:p>
            <a:pPr algn="ctr"/>
            <a:endParaRPr lang="en-GB" sz="2400" dirty="0" smtClean="0">
              <a:cs typeface="Calibri"/>
            </a:endParaRPr>
          </a:p>
          <a:p>
            <a:pPr algn="ctr"/>
            <a:r>
              <a:rPr lang="en-US" sz="2400" dirty="0" err="1" smtClean="0">
                <a:solidFill>
                  <a:srgbClr val="00B0F0"/>
                </a:solidFill>
                <a:cs typeface="Calibri"/>
              </a:rPr>
              <a:t>Maths</a:t>
            </a:r>
            <a:r>
              <a:rPr lang="en-US" sz="2400" dirty="0" smtClean="0">
                <a:solidFill>
                  <a:srgbClr val="00B0F0"/>
                </a:solidFill>
                <a:cs typeface="Calibri"/>
              </a:rPr>
              <a:t> - </a:t>
            </a:r>
            <a:r>
              <a:rPr lang="en-US" sz="2400" dirty="0" smtClean="0">
                <a:cs typeface="Calibri"/>
              </a:rPr>
              <a:t>worksheets, consolidating recently taught concepts, will also be sent out from time to time throughout the year.</a:t>
            </a:r>
          </a:p>
          <a:p>
            <a:pPr algn="ctr"/>
            <a:endParaRPr lang="en-US" sz="2400" dirty="0">
              <a:cs typeface="Calibri"/>
            </a:endParaRPr>
          </a:p>
          <a:p>
            <a:pPr algn="ctr"/>
            <a:r>
              <a:rPr lang="en-US" sz="2400" dirty="0" smtClean="0">
                <a:solidFill>
                  <a:srgbClr val="00B0F0"/>
                </a:solidFill>
                <a:cs typeface="Calibri"/>
              </a:rPr>
              <a:t>Reading – </a:t>
            </a:r>
            <a:r>
              <a:rPr lang="en-US" sz="2400" dirty="0" smtClean="0">
                <a:cs typeface="Calibri"/>
              </a:rPr>
              <a:t>reading regularly throughout the week will help build the speed and accuracy required to progress through the book bands. Please make reading homework a priority!</a:t>
            </a:r>
            <a:endParaRPr lang="en-GB" sz="2400" dirty="0" smtClean="0">
              <a:cs typeface="Calibri"/>
            </a:endParaRPr>
          </a:p>
          <a:p>
            <a:pPr algn="ctr"/>
            <a:endParaRPr lang="en-GB" sz="2400" dirty="0">
              <a:cs typeface="Calibri"/>
            </a:endParaRPr>
          </a:p>
          <a:p>
            <a:pPr algn="ctr"/>
            <a:r>
              <a:rPr lang="en-GB" sz="2400" dirty="0" smtClean="0">
                <a:cs typeface="Calibri"/>
              </a:rPr>
              <a:t>Homework will be sent home on Fridays and we ask that it is returned each Wednesday.  </a:t>
            </a:r>
          </a:p>
          <a:p>
            <a:pPr algn="ctr"/>
            <a:endParaRPr lang="en-US" sz="2400" dirty="0">
              <a:cs typeface="Calibri"/>
            </a:endParaRPr>
          </a:p>
          <a:p>
            <a:pPr algn="ctr"/>
            <a:r>
              <a:rPr lang="en-US" sz="2400" dirty="0" smtClean="0">
                <a:cs typeface="Calibri"/>
              </a:rPr>
              <a:t>Please can we ask that loose sheets be glued/</a:t>
            </a:r>
            <a:r>
              <a:rPr lang="en-US" sz="2400" dirty="0" err="1" smtClean="0">
                <a:cs typeface="Calibri"/>
              </a:rPr>
              <a:t>sellotaped</a:t>
            </a:r>
            <a:r>
              <a:rPr lang="en-US" sz="2400" dirty="0" smtClean="0">
                <a:cs typeface="Calibri"/>
              </a:rPr>
              <a:t> in at home – thank you </a:t>
            </a:r>
            <a:r>
              <a:rPr lang="en-US" sz="2400" dirty="0" smtClean="0">
                <a:cs typeface="Calibri"/>
                <a:sym typeface="Wingdings" panose="05000000000000000000" pitchFamily="2" charset="2"/>
              </a:rPr>
              <a:t></a:t>
            </a:r>
            <a:endParaRPr lang="en-GB" sz="2400" dirty="0">
              <a:cs typeface="Calibri"/>
            </a:endParaRPr>
          </a:p>
        </p:txBody>
      </p:sp>
    </p:spTree>
    <p:extLst>
      <p:ext uri="{BB962C8B-B14F-4D97-AF65-F5344CB8AC3E}">
        <p14:creationId xmlns:p14="http://schemas.microsoft.com/office/powerpoint/2010/main" val="1312489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8706" y="224557"/>
            <a:ext cx="8208912" cy="1692771"/>
          </a:xfrm>
          <a:prstGeom prst="rect">
            <a:avLst/>
          </a:prstGeom>
          <a:noFill/>
        </p:spPr>
        <p:txBody>
          <a:bodyPr wrap="square" rtlCol="0">
            <a:spAutoFit/>
          </a:bodyPr>
          <a:lstStyle/>
          <a:p>
            <a:r>
              <a:rPr lang="en-GB" sz="3200" dirty="0"/>
              <a:t>Reading in year </a:t>
            </a:r>
            <a:r>
              <a:rPr lang="en-GB" sz="3200" dirty="0" smtClean="0"/>
              <a:t>2</a:t>
            </a:r>
            <a:endParaRPr lang="en-GB" sz="3200" dirty="0"/>
          </a:p>
          <a:p>
            <a:endParaRPr lang="en-GB" dirty="0"/>
          </a:p>
          <a:p>
            <a:endParaRPr lang="en-GB" dirty="0"/>
          </a:p>
          <a:p>
            <a:r>
              <a:rPr lang="en-GB" dirty="0"/>
              <a:t>Each child is expected to </a:t>
            </a:r>
            <a:r>
              <a:rPr lang="en-GB" dirty="0">
                <a:solidFill>
                  <a:srgbClr val="00B0F0"/>
                </a:solidFill>
              </a:rPr>
              <a:t>‘Strive for five’ </a:t>
            </a:r>
            <a:r>
              <a:rPr lang="en-GB" dirty="0"/>
              <a:t>– this means </a:t>
            </a:r>
          </a:p>
          <a:p>
            <a:r>
              <a:rPr lang="en-GB" dirty="0"/>
              <a:t>reading at least 5 times a week at home.  </a:t>
            </a:r>
          </a:p>
        </p:txBody>
      </p:sp>
      <p:pic>
        <p:nvPicPr>
          <p:cNvPr id="3074" name="Picture 2" descr="tumblr_mnq3hvftsT1r9mgqro1_1280">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7952" y="224557"/>
            <a:ext cx="2914650" cy="30432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ading-quote-by-Dr.-Seuss">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418" y="2636912"/>
            <a:ext cx="3888744" cy="401999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427984" y="3933056"/>
            <a:ext cx="4572000" cy="2031325"/>
          </a:xfrm>
          <a:prstGeom prst="rect">
            <a:avLst/>
          </a:prstGeom>
        </p:spPr>
        <p:txBody>
          <a:bodyPr>
            <a:spAutoFit/>
          </a:bodyPr>
          <a:lstStyle/>
          <a:p>
            <a:r>
              <a:rPr lang="en-GB" dirty="0">
                <a:solidFill>
                  <a:prstClr val="black"/>
                </a:solidFill>
              </a:rPr>
              <a:t>Reading records are provided for recording these and staff will also record </a:t>
            </a:r>
            <a:r>
              <a:rPr lang="en-GB" dirty="0" smtClean="0">
                <a:solidFill>
                  <a:prstClr val="black"/>
                </a:solidFill>
              </a:rPr>
              <a:t>if </a:t>
            </a:r>
            <a:r>
              <a:rPr lang="en-GB" dirty="0">
                <a:solidFill>
                  <a:prstClr val="black"/>
                </a:solidFill>
              </a:rPr>
              <a:t>your child is heard in school.</a:t>
            </a:r>
            <a:endParaRPr lang="en-GB" dirty="0"/>
          </a:p>
          <a:p>
            <a:endParaRPr lang="en-GB" dirty="0"/>
          </a:p>
          <a:p>
            <a:r>
              <a:rPr lang="en-GB" dirty="0" smtClean="0"/>
              <a:t>These will be handed in on a Thursday and given out on a Friday.  Reading books will match your child’s phonetic ability.</a:t>
            </a:r>
            <a:endParaRPr lang="en-GB" u="sng" dirty="0"/>
          </a:p>
        </p:txBody>
      </p:sp>
    </p:spTree>
    <p:extLst>
      <p:ext uri="{BB962C8B-B14F-4D97-AF65-F5344CB8AC3E}">
        <p14:creationId xmlns:p14="http://schemas.microsoft.com/office/powerpoint/2010/main" val="374775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4D9D9F2E-B0BC-3514-B370-4E4ADF6A2347}"/>
              </a:ext>
            </a:extLst>
          </p:cNvPr>
          <p:cNvSpPr txBox="1"/>
          <p:nvPr/>
        </p:nvSpPr>
        <p:spPr>
          <a:xfrm>
            <a:off x="179512" y="260648"/>
            <a:ext cx="8712967" cy="54784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dirty="0">
                <a:cs typeface="Calibri"/>
              </a:rPr>
              <a:t>Water </a:t>
            </a:r>
            <a:r>
              <a:rPr lang="en-US" sz="2000" b="1" u="sng" dirty="0" smtClean="0">
                <a:cs typeface="Calibri"/>
              </a:rPr>
              <a:t>Bottles</a:t>
            </a:r>
            <a:endParaRPr lang="en-US" sz="2000" b="1" u="sng" dirty="0">
              <a:cs typeface="Calibri"/>
            </a:endParaRPr>
          </a:p>
          <a:p>
            <a:r>
              <a:rPr lang="en-US" dirty="0">
                <a:cs typeface="Calibri"/>
              </a:rPr>
              <a:t>Please make sure that these are named – water or sugar free cordials/squash </a:t>
            </a:r>
            <a:r>
              <a:rPr lang="en-US" dirty="0" smtClean="0">
                <a:cs typeface="Calibri"/>
              </a:rPr>
              <a:t>only.</a:t>
            </a:r>
            <a:r>
              <a:rPr lang="en-US" dirty="0">
                <a:cs typeface="Calibri"/>
              </a:rPr>
              <a:t> </a:t>
            </a:r>
            <a:r>
              <a:rPr lang="en-US" dirty="0" smtClean="0">
                <a:cs typeface="Calibri"/>
              </a:rPr>
              <a:t> No </a:t>
            </a:r>
            <a:r>
              <a:rPr lang="en-US" dirty="0">
                <a:cs typeface="Calibri"/>
              </a:rPr>
              <a:t>fizzy drinks </a:t>
            </a:r>
            <a:r>
              <a:rPr lang="en-US" dirty="0" smtClean="0">
                <a:cs typeface="Calibri"/>
              </a:rPr>
              <a:t>please.  Drinks will be stored and children will have regular access to them at appropriate times.</a:t>
            </a:r>
            <a:endParaRPr lang="en-US" dirty="0">
              <a:cs typeface="Calibri"/>
            </a:endParaRPr>
          </a:p>
          <a:p>
            <a:endParaRPr lang="en-US" dirty="0">
              <a:cs typeface="Calibri"/>
            </a:endParaRPr>
          </a:p>
          <a:p>
            <a:r>
              <a:rPr lang="en-US" sz="2000" b="1" u="sng" dirty="0" smtClean="0">
                <a:cs typeface="Calibri"/>
              </a:rPr>
              <a:t>Snacks</a:t>
            </a:r>
            <a:endParaRPr lang="en-US" sz="2000" b="1" u="sng" dirty="0">
              <a:cs typeface="Calibri"/>
            </a:endParaRPr>
          </a:p>
          <a:p>
            <a:r>
              <a:rPr lang="en-US" dirty="0" smtClean="0">
                <a:cs typeface="Calibri"/>
              </a:rPr>
              <a:t>Fruit is available for snack at break time. </a:t>
            </a:r>
          </a:p>
          <a:p>
            <a:endParaRPr lang="en-US" dirty="0">
              <a:cs typeface="Calibri"/>
            </a:endParaRPr>
          </a:p>
          <a:p>
            <a:r>
              <a:rPr lang="en-US" sz="2000" b="1" u="sng" dirty="0" smtClean="0">
                <a:cs typeface="Calibri"/>
              </a:rPr>
              <a:t>Label</a:t>
            </a:r>
            <a:endParaRPr lang="en-US" sz="2000" b="1" u="sng" dirty="0">
              <a:cs typeface="Calibri"/>
            </a:endParaRPr>
          </a:p>
          <a:p>
            <a:r>
              <a:rPr lang="en-US" dirty="0">
                <a:cs typeface="Calibri"/>
              </a:rPr>
              <a:t>Please label clothes (especially jumpers</a:t>
            </a:r>
            <a:r>
              <a:rPr lang="en-US" dirty="0" smtClean="0">
                <a:cs typeface="Calibri"/>
              </a:rPr>
              <a:t>).</a:t>
            </a:r>
            <a:endParaRPr lang="en-US" dirty="0">
              <a:cs typeface="Calibri"/>
            </a:endParaRPr>
          </a:p>
          <a:p>
            <a:endParaRPr lang="en-US" dirty="0">
              <a:cs typeface="Calibri"/>
            </a:endParaRPr>
          </a:p>
          <a:p>
            <a:r>
              <a:rPr lang="en-US" sz="2000" b="1" u="sng" dirty="0">
                <a:cs typeface="Calibri"/>
              </a:rPr>
              <a:t>School </a:t>
            </a:r>
            <a:r>
              <a:rPr lang="en-US" sz="2000" b="1" u="sng" dirty="0" smtClean="0">
                <a:cs typeface="Calibri"/>
              </a:rPr>
              <a:t>Meals</a:t>
            </a:r>
            <a:endParaRPr lang="en-US" sz="2000" b="1" u="sng" dirty="0">
              <a:cs typeface="Calibri"/>
            </a:endParaRPr>
          </a:p>
          <a:p>
            <a:r>
              <a:rPr lang="en-US" dirty="0">
                <a:cs typeface="Calibri"/>
              </a:rPr>
              <a:t>The menu is available, please discuss the choices with your child so they are familiar with their choices. We will endeavour to let you know any changes ahead of the </a:t>
            </a:r>
            <a:r>
              <a:rPr lang="en-US" dirty="0" smtClean="0">
                <a:cs typeface="Calibri"/>
              </a:rPr>
              <a:t>day.</a:t>
            </a:r>
            <a:endParaRPr lang="en-US" dirty="0">
              <a:cs typeface="Calibri"/>
            </a:endParaRPr>
          </a:p>
          <a:p>
            <a:endParaRPr lang="en-US" dirty="0">
              <a:cs typeface="Calibri"/>
            </a:endParaRPr>
          </a:p>
          <a:p>
            <a:r>
              <a:rPr lang="en-US" dirty="0" smtClean="0">
                <a:cs typeface="Calibri"/>
              </a:rPr>
              <a:t>We have children in the school with </a:t>
            </a:r>
            <a:r>
              <a:rPr lang="en-US" b="1" u="sng" dirty="0" smtClean="0">
                <a:cs typeface="Calibri"/>
              </a:rPr>
              <a:t>severe anaphylactic allergies.</a:t>
            </a:r>
          </a:p>
          <a:p>
            <a:r>
              <a:rPr lang="en-US" dirty="0" smtClean="0">
                <a:cs typeface="Calibri"/>
              </a:rPr>
              <a:t>Therefore, please remember we are a </a:t>
            </a:r>
            <a:r>
              <a:rPr lang="en-US" b="1" dirty="0" smtClean="0">
                <a:cs typeface="Calibri"/>
              </a:rPr>
              <a:t>NUT </a:t>
            </a:r>
            <a:r>
              <a:rPr lang="en-US" b="1" dirty="0">
                <a:cs typeface="Calibri"/>
              </a:rPr>
              <a:t>FREE SCHOOL</a:t>
            </a:r>
            <a:r>
              <a:rPr lang="en-US" dirty="0">
                <a:cs typeface="Calibri"/>
              </a:rPr>
              <a:t> </a:t>
            </a:r>
            <a:r>
              <a:rPr lang="en-US" dirty="0" smtClean="0">
                <a:cs typeface="Calibri"/>
              </a:rPr>
              <a:t>and to be mindful of products with eggs and milk.  If you wish to send anything in to celebrate birthdays we are asking to choose small sweets rather than cakes.</a:t>
            </a:r>
          </a:p>
        </p:txBody>
      </p:sp>
    </p:spTree>
    <p:extLst>
      <p:ext uri="{BB962C8B-B14F-4D97-AF65-F5344CB8AC3E}">
        <p14:creationId xmlns:p14="http://schemas.microsoft.com/office/powerpoint/2010/main" val="782063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88640"/>
            <a:ext cx="8928992" cy="6647974"/>
          </a:xfrm>
          <a:prstGeom prst="rect">
            <a:avLst/>
          </a:prstGeom>
          <a:noFill/>
        </p:spPr>
        <p:txBody>
          <a:bodyPr wrap="square" rtlCol="0">
            <a:spAutoFit/>
          </a:bodyPr>
          <a:lstStyle/>
          <a:p>
            <a:pPr algn="ctr"/>
            <a:r>
              <a:rPr lang="en-US" sz="2400" b="1" u="sng" dirty="0" smtClean="0"/>
              <a:t>Friday Assembly</a:t>
            </a:r>
          </a:p>
          <a:p>
            <a:pPr algn="ctr"/>
            <a:endParaRPr lang="en-GB" sz="2400" b="1" u="sng" dirty="0" smtClean="0"/>
          </a:p>
          <a:p>
            <a:r>
              <a:rPr lang="en-GB" dirty="0"/>
              <a:t>This year, we have adapted our certificate system to help reduce anxiety for children who may worry that they will not receive a certificate.</a:t>
            </a:r>
          </a:p>
          <a:p>
            <a:r>
              <a:rPr lang="en-GB" dirty="0"/>
              <a:t>Each class will have a </a:t>
            </a:r>
            <a:r>
              <a:rPr lang="en-GB" b="1" dirty="0"/>
              <a:t>Class Celebration Pot</a:t>
            </a:r>
            <a:r>
              <a:rPr lang="en-GB" dirty="0"/>
              <a:t> containing the names of all the children. Two names will be chosen at random each week. The class will then have the opportunity to discuss and celebrate </a:t>
            </a:r>
            <a:r>
              <a:rPr lang="en-GB" b="1" dirty="0"/>
              <a:t>why those children deserve to be recognised</a:t>
            </a:r>
            <a:r>
              <a:rPr lang="en-GB" dirty="0"/>
              <a:t>.</a:t>
            </a:r>
          </a:p>
          <a:p>
            <a:r>
              <a:rPr lang="en-GB" dirty="0"/>
              <a:t>The children will decide whether each child should receive </a:t>
            </a:r>
            <a:r>
              <a:rPr lang="en-GB" dirty="0" smtClean="0"/>
              <a:t>a</a:t>
            </a:r>
            <a:r>
              <a:rPr lang="en-GB" b="1" dirty="0" smtClean="0"/>
              <a:t> </a:t>
            </a:r>
            <a:r>
              <a:rPr lang="en-GB" b="1" dirty="0"/>
              <a:t>Growing Minds </a:t>
            </a:r>
            <a:r>
              <a:rPr lang="en-GB" b="1" dirty="0" smtClean="0"/>
              <a:t>Certificate</a:t>
            </a:r>
            <a:r>
              <a:rPr lang="en-GB" dirty="0" smtClean="0"/>
              <a:t> </a:t>
            </a:r>
            <a:r>
              <a:rPr lang="en-GB" dirty="0"/>
              <a:t>or a </a:t>
            </a:r>
            <a:r>
              <a:rPr lang="en-GB" b="1" dirty="0" smtClean="0"/>
              <a:t>Happy </a:t>
            </a:r>
            <a:r>
              <a:rPr lang="en-GB" b="1" dirty="0"/>
              <a:t>Hearts </a:t>
            </a:r>
            <a:r>
              <a:rPr lang="en-GB" b="1" dirty="0" smtClean="0"/>
              <a:t>Certificate</a:t>
            </a:r>
            <a:r>
              <a:rPr lang="en-GB" dirty="0" smtClean="0"/>
              <a:t>.</a:t>
            </a:r>
          </a:p>
          <a:p>
            <a:endParaRPr lang="en-GB" sz="2000" dirty="0"/>
          </a:p>
          <a:p>
            <a:r>
              <a:rPr lang="en-GB" dirty="0" smtClean="0"/>
              <a:t>The </a:t>
            </a:r>
            <a:r>
              <a:rPr lang="en-GB" dirty="0"/>
              <a:t>aim is to ensure that every child has an opportunity to be recognised and celebrated. Rather than certificates being something children feel they have to “earn” through a particular achievement, we want to develop a culture where children notice, appreciate and celebrate the wonderful qualities and achievements of one another.</a:t>
            </a:r>
          </a:p>
          <a:p>
            <a:r>
              <a:rPr lang="en-GB" dirty="0"/>
              <a:t>This approach reflects our school vision of Growing Minds, Happy Hearts, Bright Futures and reinforces the message that every child has something special to celebrate.</a:t>
            </a:r>
          </a:p>
          <a:p>
            <a:endParaRPr lang="en-GB" sz="2400" b="1" u="sng" dirty="0"/>
          </a:p>
          <a:p>
            <a:r>
              <a:rPr lang="en-US" dirty="0" smtClean="0"/>
              <a:t>Parents will be informed on a Wednesday and can attend the assembly the following Friday at 2:40pm. </a:t>
            </a:r>
          </a:p>
          <a:p>
            <a:endParaRPr lang="en-US" dirty="0"/>
          </a:p>
          <a:p>
            <a:r>
              <a:rPr lang="en-US" dirty="0" smtClean="0"/>
              <a:t>The children who receive a certificate will have a small treat and time to share their learning the following week with </a:t>
            </a:r>
            <a:r>
              <a:rPr lang="en-US" dirty="0" err="1" smtClean="0"/>
              <a:t>Mrs</a:t>
            </a:r>
            <a:r>
              <a:rPr lang="en-US" dirty="0" smtClean="0"/>
              <a:t> Grimster or </a:t>
            </a:r>
            <a:r>
              <a:rPr lang="en-US" dirty="0" err="1" smtClean="0"/>
              <a:t>Mrs</a:t>
            </a:r>
            <a:r>
              <a:rPr lang="en-US" dirty="0" smtClean="0"/>
              <a:t> Cooper.</a:t>
            </a:r>
            <a:endParaRPr lang="en-GB" dirty="0"/>
          </a:p>
        </p:txBody>
      </p:sp>
    </p:spTree>
    <p:extLst>
      <p:ext uri="{BB962C8B-B14F-4D97-AF65-F5344CB8AC3E}">
        <p14:creationId xmlns:p14="http://schemas.microsoft.com/office/powerpoint/2010/main" val="374775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16632"/>
            <a:ext cx="8208912" cy="6309420"/>
          </a:xfrm>
          <a:prstGeom prst="rect">
            <a:avLst/>
          </a:prstGeom>
          <a:noFill/>
        </p:spPr>
        <p:txBody>
          <a:bodyPr wrap="square" lIns="91440" tIns="45720" rIns="91440" bIns="45720" rtlCol="0" anchor="t">
            <a:spAutoFit/>
          </a:bodyPr>
          <a:lstStyle/>
          <a:p>
            <a:pPr algn="ctr"/>
            <a:r>
              <a:rPr lang="en-GB" sz="4000" b="1" u="sng" dirty="0"/>
              <a:t>Time off </a:t>
            </a:r>
            <a:r>
              <a:rPr lang="en-GB" sz="4000" b="1" u="sng" dirty="0" smtClean="0"/>
              <a:t>school</a:t>
            </a:r>
            <a:endParaRPr lang="en-GB" sz="4000" b="1" u="sng" dirty="0"/>
          </a:p>
          <a:p>
            <a:endParaRPr lang="en-GB" sz="2400" dirty="0"/>
          </a:p>
          <a:p>
            <a:r>
              <a:rPr lang="en-GB" sz="2000" dirty="0"/>
              <a:t>In case of illness: phone school office before 9.30am</a:t>
            </a:r>
          </a:p>
          <a:p>
            <a:endParaRPr lang="en-GB" sz="2000" dirty="0"/>
          </a:p>
          <a:p>
            <a:r>
              <a:rPr lang="en-GB" sz="2000" dirty="0"/>
              <a:t>Requested time off school: </a:t>
            </a:r>
            <a:r>
              <a:rPr lang="en-GB" sz="2000" dirty="0" smtClean="0"/>
              <a:t>please complete the request form available online or from the office.</a:t>
            </a:r>
          </a:p>
          <a:p>
            <a:endParaRPr lang="en-GB" sz="2000" dirty="0" smtClean="0"/>
          </a:p>
          <a:p>
            <a:r>
              <a:rPr lang="en-GB" sz="2000" dirty="0"/>
              <a:t>We are expected to issue Fixed Penalty Notices for more than 10 sessions (1 day = 2 sessions) of unauthorised absence in a ten week period.</a:t>
            </a:r>
            <a:endParaRPr lang="en-GB" sz="2000" dirty="0" smtClean="0"/>
          </a:p>
          <a:p>
            <a:endParaRPr lang="en-GB" sz="2000" dirty="0"/>
          </a:p>
          <a:p>
            <a:r>
              <a:rPr lang="en-GB" sz="2000" dirty="0"/>
              <a:t>We do monitor late arrivals and those who have regular time off school and will be in touch where necessary to offer support.</a:t>
            </a:r>
          </a:p>
          <a:p>
            <a:endParaRPr lang="en-GB" sz="2000" dirty="0">
              <a:cs typeface="Calibri"/>
            </a:endParaRPr>
          </a:p>
          <a:p>
            <a:r>
              <a:rPr lang="en-GB" sz="2000" b="1" dirty="0">
                <a:cs typeface="Calibri"/>
              </a:rPr>
              <a:t>The gate opens at 8.40am and closes at </a:t>
            </a:r>
            <a:r>
              <a:rPr lang="en-GB" sz="2000" b="1" dirty="0" smtClean="0">
                <a:cs typeface="Calibri"/>
              </a:rPr>
              <a:t>8.55am</a:t>
            </a:r>
            <a:r>
              <a:rPr lang="en-GB" sz="2000" b="1" dirty="0">
                <a:cs typeface="Calibri"/>
              </a:rPr>
              <a:t>.</a:t>
            </a:r>
            <a:r>
              <a:rPr lang="en-GB" sz="2000" dirty="0">
                <a:cs typeface="Calibri"/>
              </a:rPr>
              <a:t> There are learning activities in classrooms from 8.40am so please ensure a prompt arrival. </a:t>
            </a:r>
            <a:endParaRPr lang="en-GB" sz="2000" dirty="0" smtClean="0">
              <a:cs typeface="Calibri"/>
            </a:endParaRPr>
          </a:p>
          <a:p>
            <a:endParaRPr lang="en-GB" sz="2000" dirty="0">
              <a:cs typeface="Calibri"/>
            </a:endParaRPr>
          </a:p>
          <a:p>
            <a:r>
              <a:rPr lang="en-GB" sz="2000" dirty="0" smtClean="0">
                <a:cs typeface="Calibri"/>
              </a:rPr>
              <a:t>We are only able to administer medication if it has been prescribed for 4 times a day.  Please keep us updated with any health information e.g. asthma diagnosis</a:t>
            </a:r>
            <a:endParaRPr lang="en-GB" sz="2000" dirty="0">
              <a:cs typeface="Calibri"/>
            </a:endParaRPr>
          </a:p>
        </p:txBody>
      </p:sp>
    </p:spTree>
    <p:extLst>
      <p:ext uri="{BB962C8B-B14F-4D97-AF65-F5344CB8AC3E}">
        <p14:creationId xmlns:p14="http://schemas.microsoft.com/office/powerpoint/2010/main" val="3367239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7" y="308660"/>
            <a:ext cx="8208912" cy="5878532"/>
          </a:xfrm>
          <a:prstGeom prst="rect">
            <a:avLst/>
          </a:prstGeom>
          <a:noFill/>
        </p:spPr>
        <p:txBody>
          <a:bodyPr wrap="square" lIns="91440" tIns="45720" rIns="91440" bIns="45720" rtlCol="0" anchor="t">
            <a:spAutoFit/>
          </a:bodyPr>
          <a:lstStyle/>
          <a:p>
            <a:pPr algn="ctr"/>
            <a:r>
              <a:rPr lang="en-US" sz="3200" b="1" u="sng" dirty="0" smtClean="0"/>
              <a:t>Communication and Progress </a:t>
            </a:r>
          </a:p>
          <a:p>
            <a:r>
              <a:rPr lang="en-GB" dirty="0" smtClean="0"/>
              <a:t>As a school we want to keep parents and carers </a:t>
            </a:r>
            <a:r>
              <a:rPr lang="en-GB" dirty="0"/>
              <a:t>up-to-date with their child’s education and what is happening in school</a:t>
            </a:r>
            <a:r>
              <a:rPr lang="en-GB" dirty="0" smtClean="0"/>
              <a:t>.  </a:t>
            </a:r>
          </a:p>
          <a:p>
            <a:endParaRPr lang="en-GB" dirty="0"/>
          </a:p>
          <a:p>
            <a:pPr marL="342900" indent="-342900">
              <a:buFont typeface="Arial" panose="020B0604020202020204" pitchFamily="34" charset="0"/>
              <a:buChar char="•"/>
            </a:pPr>
            <a:r>
              <a:rPr lang="en-US" sz="1700" dirty="0" smtClean="0"/>
              <a:t>At the start of each half term your class teacher will send you a message regarding all information for that half term and the link to the class page for curriculum information</a:t>
            </a:r>
          </a:p>
          <a:p>
            <a:endParaRPr lang="en-US" sz="1700" dirty="0" smtClean="0"/>
          </a:p>
          <a:p>
            <a:pPr marL="342900" indent="-342900">
              <a:buFont typeface="Arial" panose="020B0604020202020204" pitchFamily="34" charset="0"/>
              <a:buChar char="•"/>
            </a:pPr>
            <a:r>
              <a:rPr lang="en-US" sz="1700" dirty="0" smtClean="0"/>
              <a:t>Important Dates poster overview will be sent out each half term</a:t>
            </a:r>
          </a:p>
          <a:p>
            <a:endParaRPr lang="en-US" sz="1700" dirty="0" smtClean="0"/>
          </a:p>
          <a:p>
            <a:pPr marL="342900" indent="-342900">
              <a:buFont typeface="Arial" panose="020B0604020202020204" pitchFamily="34" charset="0"/>
              <a:buChar char="•"/>
            </a:pPr>
            <a:r>
              <a:rPr lang="en-US" sz="1700" dirty="0" smtClean="0"/>
              <a:t>Fortnightly newsletter from </a:t>
            </a:r>
            <a:r>
              <a:rPr lang="en-US" sz="1700" dirty="0" err="1" smtClean="0"/>
              <a:t>Mrs</a:t>
            </a:r>
            <a:r>
              <a:rPr lang="en-US" sz="1700" dirty="0" smtClean="0"/>
              <a:t> </a:t>
            </a:r>
            <a:r>
              <a:rPr lang="en-US" sz="1700" dirty="0" err="1" smtClean="0"/>
              <a:t>Grimster</a:t>
            </a:r>
            <a:endParaRPr lang="en-US" sz="1700" dirty="0" smtClean="0"/>
          </a:p>
          <a:p>
            <a:endParaRPr lang="en-US" sz="1700" dirty="0" smtClean="0"/>
          </a:p>
          <a:p>
            <a:pPr marL="342900" indent="-342900">
              <a:buFont typeface="Arial" panose="020B0604020202020204" pitchFamily="34" charset="0"/>
              <a:buChar char="•"/>
            </a:pPr>
            <a:r>
              <a:rPr lang="en-US" sz="1700" dirty="0" smtClean="0"/>
              <a:t>A member of staff from Year 2 will on the doors every morning to pass important messages to. </a:t>
            </a:r>
            <a:r>
              <a:rPr lang="en-US" sz="1700" dirty="0" err="1" smtClean="0"/>
              <a:t>Mrs</a:t>
            </a:r>
            <a:r>
              <a:rPr lang="en-US" sz="1700" dirty="0" smtClean="0"/>
              <a:t> </a:t>
            </a:r>
            <a:r>
              <a:rPr lang="en-US" sz="1700" dirty="0" err="1" smtClean="0"/>
              <a:t>Grimster</a:t>
            </a:r>
            <a:r>
              <a:rPr lang="en-US" sz="1700" dirty="0" smtClean="0"/>
              <a:t> will also be on one of the gates wherever possible.</a:t>
            </a:r>
          </a:p>
          <a:p>
            <a:endParaRPr lang="en-US" sz="1700" dirty="0" smtClean="0"/>
          </a:p>
          <a:p>
            <a:pPr marL="342900" indent="-342900">
              <a:buFont typeface="Arial" panose="020B0604020202020204" pitchFamily="34" charset="0"/>
              <a:buChar char="•"/>
            </a:pPr>
            <a:r>
              <a:rPr lang="en-US" sz="1700" dirty="0" smtClean="0"/>
              <a:t>Follow our Greasby Infant School Facebook page for celebrations of what we have been up to!</a:t>
            </a:r>
          </a:p>
          <a:p>
            <a:endParaRPr lang="en-US" sz="1600" dirty="0">
              <a:cs typeface="Calibri"/>
            </a:endParaRPr>
          </a:p>
          <a:p>
            <a:r>
              <a:rPr lang="en-US" sz="1600" dirty="0" smtClean="0">
                <a:cs typeface="Calibri"/>
              </a:rPr>
              <a:t>*Please </a:t>
            </a:r>
            <a:r>
              <a:rPr lang="en-US" sz="1600" dirty="0">
                <a:cs typeface="Calibri"/>
              </a:rPr>
              <a:t>note that we are </a:t>
            </a:r>
            <a:r>
              <a:rPr lang="en-US" sz="1600" dirty="0" smtClean="0">
                <a:cs typeface="Calibri"/>
              </a:rPr>
              <a:t>unable </a:t>
            </a:r>
            <a:r>
              <a:rPr lang="en-US" sz="1600" dirty="0">
                <a:cs typeface="Calibri"/>
              </a:rPr>
              <a:t>to give out lists/names for birthday parties due to GDPR</a:t>
            </a:r>
            <a:r>
              <a:rPr lang="en-US" sz="1600" dirty="0" smtClean="0">
                <a:cs typeface="Calibri"/>
              </a:rPr>
              <a:t>.</a:t>
            </a:r>
            <a:endParaRPr lang="en-US" sz="1700" dirty="0" smtClean="0"/>
          </a:p>
          <a:p>
            <a:pPr marL="342900" indent="-342900">
              <a:buFont typeface="Arial" panose="020B0604020202020204" pitchFamily="34" charset="0"/>
              <a:buChar char="•"/>
            </a:pPr>
            <a:endParaRPr lang="en-US" sz="1700" dirty="0"/>
          </a:p>
          <a:p>
            <a:endParaRPr lang="en-US" sz="1700" dirty="0" smtClean="0"/>
          </a:p>
          <a:p>
            <a:pPr marL="342900" indent="-342900">
              <a:buFont typeface="Arial" panose="020B0604020202020204" pitchFamily="34" charset="0"/>
              <a:buChar char="•"/>
            </a:pPr>
            <a:endParaRPr lang="en-GB" sz="2000" dirty="0"/>
          </a:p>
        </p:txBody>
      </p:sp>
    </p:spTree>
    <p:extLst>
      <p:ext uri="{BB962C8B-B14F-4D97-AF65-F5344CB8AC3E}">
        <p14:creationId xmlns:p14="http://schemas.microsoft.com/office/powerpoint/2010/main" val="48364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7" y="308660"/>
            <a:ext cx="8208912" cy="5339923"/>
          </a:xfrm>
          <a:prstGeom prst="rect">
            <a:avLst/>
          </a:prstGeom>
          <a:noFill/>
        </p:spPr>
        <p:txBody>
          <a:bodyPr wrap="square" lIns="91440" tIns="45720" rIns="91440" bIns="45720" rtlCol="0" anchor="t">
            <a:spAutoFit/>
          </a:bodyPr>
          <a:lstStyle/>
          <a:p>
            <a:pPr algn="ctr"/>
            <a:r>
              <a:rPr lang="en-US" sz="3200" b="1" u="sng" dirty="0" smtClean="0"/>
              <a:t>Communication and Progress </a:t>
            </a:r>
          </a:p>
          <a:p>
            <a:endParaRPr lang="en-US" sz="1700" dirty="0"/>
          </a:p>
          <a:p>
            <a:pPr marL="342900" indent="-342900">
              <a:buFont typeface="Arial" panose="020B0604020202020204" pitchFamily="34" charset="0"/>
              <a:buChar char="•"/>
            </a:pPr>
            <a:r>
              <a:rPr lang="en-US" sz="1700" dirty="0" smtClean="0"/>
              <a:t>We will send out an invitation to our praise assembly (via email) if your child is receiving one of our certificates.  These will be sent on a Wednesday evening for the following Friday.</a:t>
            </a:r>
          </a:p>
          <a:p>
            <a:endParaRPr lang="en-US" sz="1700" dirty="0" smtClean="0"/>
          </a:p>
          <a:p>
            <a:pPr marL="342900" indent="-342900">
              <a:buFont typeface="Arial" panose="020B0604020202020204" pitchFamily="34" charset="0"/>
              <a:buChar char="•"/>
            </a:pPr>
            <a:r>
              <a:rPr lang="en-US" sz="1700" dirty="0" smtClean="0"/>
              <a:t>We open up the classrooms throughout the year to share and celebrate your child’s learning or to involve families with special events (i.e. mother’s day </a:t>
            </a:r>
            <a:r>
              <a:rPr lang="en-US" sz="1700" dirty="0" err="1" smtClean="0"/>
              <a:t>etc</a:t>
            </a:r>
            <a:r>
              <a:rPr lang="en-US" sz="1700" dirty="0" smtClean="0"/>
              <a:t>).</a:t>
            </a:r>
          </a:p>
          <a:p>
            <a:endParaRPr lang="en-US" sz="1700" dirty="0" smtClean="0"/>
          </a:p>
          <a:p>
            <a:pPr marL="342900" indent="-342900">
              <a:buFont typeface="Arial" panose="020B0604020202020204" pitchFamily="34" charset="0"/>
              <a:buChar char="•"/>
            </a:pPr>
            <a:r>
              <a:rPr lang="en-US" sz="1700" dirty="0" smtClean="0"/>
              <a:t>There are two parents evenings over the course of the year – these are in November and March, between 3:30-6:00pm. </a:t>
            </a:r>
          </a:p>
          <a:p>
            <a:endParaRPr lang="en-US" sz="1700" dirty="0" smtClean="0"/>
          </a:p>
          <a:p>
            <a:pPr marL="342900" indent="-342900">
              <a:buFont typeface="Arial" panose="020B0604020202020204" pitchFamily="34" charset="0"/>
              <a:buChar char="•"/>
            </a:pPr>
            <a:r>
              <a:rPr lang="en-US" sz="1700" dirty="0" smtClean="0"/>
              <a:t>You will receive an end of year report with option for meeting with from this if needed.</a:t>
            </a:r>
          </a:p>
          <a:p>
            <a:endParaRPr lang="en-US" sz="1700" dirty="0" smtClean="0"/>
          </a:p>
          <a:p>
            <a:pPr marL="342900" indent="-342900">
              <a:buFont typeface="Arial" panose="020B0604020202020204" pitchFamily="34" charset="0"/>
              <a:buChar char="•"/>
            </a:pPr>
            <a:r>
              <a:rPr lang="en-US" sz="1700" dirty="0" smtClean="0"/>
              <a:t>If we have any concerns regarding your child’s progress at any point throughout the year, we will arrange a meeting with you to discuss about steps to support them</a:t>
            </a:r>
          </a:p>
          <a:p>
            <a:pPr marL="342900" indent="-342900">
              <a:buFont typeface="Arial" panose="020B0604020202020204" pitchFamily="34" charset="0"/>
              <a:buChar char="•"/>
            </a:pPr>
            <a:endParaRPr lang="en-US" sz="1700" dirty="0"/>
          </a:p>
          <a:p>
            <a:endParaRPr lang="en-US" sz="1700" dirty="0" smtClean="0"/>
          </a:p>
          <a:p>
            <a:pPr marL="342900" indent="-342900">
              <a:buFont typeface="Arial" panose="020B0604020202020204" pitchFamily="34" charset="0"/>
              <a:buChar char="•"/>
            </a:pPr>
            <a:endParaRPr lang="en-GB" sz="2000" dirty="0"/>
          </a:p>
        </p:txBody>
      </p:sp>
    </p:spTree>
    <p:extLst>
      <p:ext uri="{BB962C8B-B14F-4D97-AF65-F5344CB8AC3E}">
        <p14:creationId xmlns:p14="http://schemas.microsoft.com/office/powerpoint/2010/main" val="3628723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9" y="404664"/>
            <a:ext cx="8064896" cy="6432530"/>
          </a:xfrm>
          <a:prstGeom prst="rect">
            <a:avLst/>
          </a:prstGeom>
          <a:noFill/>
        </p:spPr>
        <p:txBody>
          <a:bodyPr wrap="square" rtlCol="0">
            <a:spAutoFit/>
          </a:bodyPr>
          <a:lstStyle/>
          <a:p>
            <a:r>
              <a:rPr lang="en-US" sz="2400" b="1" u="sng" dirty="0" smtClean="0"/>
              <a:t>Questions and Concerns</a:t>
            </a:r>
          </a:p>
          <a:p>
            <a:endParaRPr lang="en-GB" sz="2400" dirty="0" smtClean="0"/>
          </a:p>
          <a:p>
            <a:r>
              <a:rPr lang="en-GB" sz="2400" dirty="0" smtClean="0"/>
              <a:t>If </a:t>
            </a:r>
            <a:r>
              <a:rPr lang="en-GB" sz="2400" dirty="0"/>
              <a:t>you have </a:t>
            </a:r>
            <a:r>
              <a:rPr lang="en-GB" sz="2400" dirty="0" smtClean="0"/>
              <a:t>questions or concerns please </a:t>
            </a:r>
            <a:r>
              <a:rPr lang="en-GB" sz="2400" dirty="0"/>
              <a:t>let us </a:t>
            </a:r>
            <a:r>
              <a:rPr lang="en-GB" sz="2400" dirty="0" smtClean="0"/>
              <a:t>know</a:t>
            </a:r>
            <a:r>
              <a:rPr lang="en-GB" sz="2400" dirty="0"/>
              <a:t> </a:t>
            </a:r>
            <a:r>
              <a:rPr lang="en-GB" sz="2400" dirty="0" smtClean="0"/>
              <a:t>so these can be dealt with promptly.  Please understand that a teacher or member of staff may not be able to respond on the same day due to their teaching commitments and will not outside of their working hours. </a:t>
            </a:r>
          </a:p>
          <a:p>
            <a:endParaRPr lang="en-GB" sz="2400" dirty="0" smtClean="0"/>
          </a:p>
          <a:p>
            <a:r>
              <a:rPr lang="en-GB" sz="2400" dirty="0" smtClean="0"/>
              <a:t>Parental </a:t>
            </a:r>
            <a:r>
              <a:rPr lang="en-GB" sz="2400" dirty="0"/>
              <a:t>‘What’s app’ groups are very helpful but please come directly to school staff with </a:t>
            </a:r>
            <a:r>
              <a:rPr lang="en-GB" sz="2400" dirty="0" smtClean="0"/>
              <a:t>questions.</a:t>
            </a:r>
          </a:p>
          <a:p>
            <a:endParaRPr lang="en-GB" sz="2400" dirty="0"/>
          </a:p>
          <a:p>
            <a:r>
              <a:rPr lang="en-GB" sz="2400" dirty="0" smtClean="0"/>
              <a:t>Parent partnership is very important to us and we ask all parents/carers to follow our Parent Code of Conduct and procedures we have in place.  In particular, please take care when parking and ensure not parking on corners, in zoned areas and over people’s drives.</a:t>
            </a:r>
            <a:endParaRPr lang="en-GB" sz="2400" dirty="0"/>
          </a:p>
          <a:p>
            <a:endParaRPr lang="en-GB" sz="2800" dirty="0"/>
          </a:p>
        </p:txBody>
      </p:sp>
    </p:spTree>
    <p:extLst>
      <p:ext uri="{BB962C8B-B14F-4D97-AF65-F5344CB8AC3E}">
        <p14:creationId xmlns:p14="http://schemas.microsoft.com/office/powerpoint/2010/main" val="1702590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260648"/>
            <a:ext cx="8208912" cy="6247864"/>
          </a:xfrm>
          <a:prstGeom prst="rect">
            <a:avLst/>
          </a:prstGeom>
          <a:noFill/>
        </p:spPr>
        <p:txBody>
          <a:bodyPr wrap="square" lIns="91440" tIns="45720" rIns="91440" bIns="45720" rtlCol="0" anchor="t">
            <a:spAutoFit/>
          </a:bodyPr>
          <a:lstStyle/>
          <a:p>
            <a:r>
              <a:rPr lang="en-GB" sz="4000" dirty="0"/>
              <a:t>Who to speak to at </a:t>
            </a:r>
            <a:r>
              <a:rPr lang="en-GB" sz="4000" dirty="0" err="1" smtClean="0"/>
              <a:t>Greasby</a:t>
            </a:r>
            <a:r>
              <a:rPr lang="en-GB" sz="4000" dirty="0" smtClean="0"/>
              <a:t>…</a:t>
            </a:r>
            <a:endParaRPr lang="en-GB" sz="4000" dirty="0"/>
          </a:p>
          <a:p>
            <a:endParaRPr lang="en-GB" sz="2400" dirty="0"/>
          </a:p>
          <a:p>
            <a:r>
              <a:rPr lang="en-GB" sz="2400" dirty="0"/>
              <a:t>First port of call should always be your child’s teacher.</a:t>
            </a:r>
          </a:p>
          <a:p>
            <a:endParaRPr lang="en-US" sz="2400" dirty="0" smtClean="0"/>
          </a:p>
          <a:p>
            <a:r>
              <a:rPr lang="en-US" sz="2400" dirty="0" err="1" smtClean="0"/>
              <a:t>Headteacher</a:t>
            </a:r>
            <a:r>
              <a:rPr lang="en-US" sz="2400" dirty="0" smtClean="0"/>
              <a:t> – </a:t>
            </a:r>
            <a:r>
              <a:rPr lang="en-US" sz="2400" dirty="0" err="1" smtClean="0"/>
              <a:t>Mrs</a:t>
            </a:r>
            <a:r>
              <a:rPr lang="en-US" sz="2400" dirty="0" smtClean="0"/>
              <a:t> </a:t>
            </a:r>
            <a:r>
              <a:rPr lang="en-US" sz="2400" dirty="0" err="1" smtClean="0"/>
              <a:t>Grimster</a:t>
            </a:r>
            <a:endParaRPr lang="en-US" sz="2400" dirty="0" smtClean="0"/>
          </a:p>
          <a:p>
            <a:r>
              <a:rPr lang="en-US" sz="2400" dirty="0" smtClean="0">
                <a:hlinkClick r:id="rId2"/>
              </a:rPr>
              <a:t>headteacher@greasby-infant.wirral.sch.uk</a:t>
            </a:r>
            <a:endParaRPr lang="en-US" sz="2400" dirty="0" smtClean="0"/>
          </a:p>
          <a:p>
            <a:endParaRPr lang="en-US" sz="2400" dirty="0"/>
          </a:p>
          <a:p>
            <a:r>
              <a:rPr lang="en-US" sz="2400" dirty="0" smtClean="0"/>
              <a:t>Deputy </a:t>
            </a:r>
            <a:r>
              <a:rPr lang="en-US" sz="2400" dirty="0" err="1" smtClean="0"/>
              <a:t>Headteacher</a:t>
            </a:r>
            <a:r>
              <a:rPr lang="en-US" sz="2400" dirty="0" smtClean="0"/>
              <a:t> – </a:t>
            </a:r>
            <a:r>
              <a:rPr lang="en-US" sz="2400" dirty="0" err="1" smtClean="0"/>
              <a:t>Mrs</a:t>
            </a:r>
            <a:r>
              <a:rPr lang="en-US" sz="2400" dirty="0" smtClean="0"/>
              <a:t> Cooper</a:t>
            </a:r>
          </a:p>
          <a:p>
            <a:r>
              <a:rPr lang="en-US" sz="2400" dirty="0" smtClean="0">
                <a:hlinkClick r:id="rId3"/>
              </a:rPr>
              <a:t>scooper@greasby-infant.wirral.sch.uk</a:t>
            </a:r>
            <a:endParaRPr lang="en-US" sz="2400" dirty="0" smtClean="0"/>
          </a:p>
          <a:p>
            <a:endParaRPr lang="en-US" sz="2400" dirty="0"/>
          </a:p>
          <a:p>
            <a:r>
              <a:rPr lang="en-US" sz="2400" dirty="0" smtClean="0"/>
              <a:t>SENCO – </a:t>
            </a:r>
            <a:r>
              <a:rPr lang="en-US" sz="2400" dirty="0" err="1" smtClean="0"/>
              <a:t>Mrs</a:t>
            </a:r>
            <a:r>
              <a:rPr lang="en-US" sz="2400" dirty="0" smtClean="0"/>
              <a:t> Jones</a:t>
            </a:r>
          </a:p>
          <a:p>
            <a:r>
              <a:rPr lang="en-US" sz="2400" dirty="0" smtClean="0">
                <a:hlinkClick r:id="rId4"/>
              </a:rPr>
              <a:t>hjones@greasby-infant.wirral.sch.uk</a:t>
            </a:r>
            <a:endParaRPr lang="en-US" sz="2400" dirty="0" smtClean="0"/>
          </a:p>
          <a:p>
            <a:endParaRPr lang="en-US" sz="2400" dirty="0"/>
          </a:p>
          <a:p>
            <a:r>
              <a:rPr lang="en-US" sz="2400" dirty="0" smtClean="0"/>
              <a:t>School Office</a:t>
            </a:r>
          </a:p>
          <a:p>
            <a:r>
              <a:rPr lang="en-US" sz="2400" dirty="0" smtClean="0">
                <a:hlinkClick r:id="rId5"/>
              </a:rPr>
              <a:t>schooloffice@greasby-infant.wirral.sch.uk</a:t>
            </a:r>
            <a:endParaRPr lang="en-US" sz="2400" dirty="0" smtClean="0"/>
          </a:p>
          <a:p>
            <a:endParaRPr lang="en-US" sz="2400" dirty="0" smtClean="0"/>
          </a:p>
        </p:txBody>
      </p:sp>
    </p:spTree>
    <p:extLst>
      <p:ext uri="{BB962C8B-B14F-4D97-AF65-F5344CB8AC3E}">
        <p14:creationId xmlns:p14="http://schemas.microsoft.com/office/powerpoint/2010/main" val="2188214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7" y="682471"/>
            <a:ext cx="3312367" cy="5509200"/>
          </a:xfrm>
          <a:prstGeom prst="rect">
            <a:avLst/>
          </a:prstGeom>
          <a:noFill/>
        </p:spPr>
        <p:txBody>
          <a:bodyPr wrap="square" lIns="91440" tIns="45720" rIns="91440" bIns="45720" rtlCol="0" anchor="t">
            <a:spAutoFit/>
          </a:bodyPr>
          <a:lstStyle/>
          <a:p>
            <a:r>
              <a:rPr lang="en-US" sz="4000" dirty="0" smtClean="0"/>
              <a:t>FOGIS</a:t>
            </a:r>
            <a:endParaRPr lang="en-GB" sz="4000" dirty="0"/>
          </a:p>
          <a:p>
            <a:endParaRPr lang="en-GB" sz="2400" dirty="0"/>
          </a:p>
          <a:p>
            <a:endParaRPr lang="en-GB" sz="2400" dirty="0"/>
          </a:p>
          <a:p>
            <a:r>
              <a:rPr lang="en-GB" sz="2400" dirty="0"/>
              <a:t>Involving yourself with </a:t>
            </a:r>
            <a:r>
              <a:rPr lang="en-GB" sz="2400" dirty="0" smtClean="0"/>
              <a:t>the FOGIS </a:t>
            </a:r>
            <a:r>
              <a:rPr lang="en-GB" sz="2400" dirty="0"/>
              <a:t>is </a:t>
            </a:r>
            <a:r>
              <a:rPr lang="en-GB" sz="2400" dirty="0" smtClean="0"/>
              <a:t>important.</a:t>
            </a:r>
            <a:endParaRPr lang="en-GB" sz="2400" dirty="0"/>
          </a:p>
          <a:p>
            <a:pPr algn="ctr"/>
            <a:endParaRPr lang="en-GB" sz="2400" dirty="0"/>
          </a:p>
          <a:p>
            <a:pPr algn="ctr"/>
            <a:r>
              <a:rPr lang="en-GB" sz="2400" dirty="0"/>
              <a:t>If you would like to get involved please </a:t>
            </a:r>
            <a:r>
              <a:rPr lang="en-GB" sz="2400" dirty="0" smtClean="0"/>
              <a:t>email</a:t>
            </a:r>
          </a:p>
          <a:p>
            <a:pPr algn="ctr"/>
            <a:r>
              <a:rPr lang="en-GB" sz="2400" smtClean="0"/>
              <a:t>fogis2023@gmail.com</a:t>
            </a:r>
            <a:endParaRPr lang="en-GB" sz="2400" dirty="0" smtClean="0"/>
          </a:p>
          <a:p>
            <a:pPr algn="ctr"/>
            <a:endParaRPr lang="en-GB" sz="2400" dirty="0" smtClean="0"/>
          </a:p>
          <a:p>
            <a:pPr algn="ctr"/>
            <a:r>
              <a:rPr lang="en-US" sz="2400" dirty="0" smtClean="0"/>
              <a:t>_____</a:t>
            </a:r>
            <a:endParaRPr lang="en-GB" sz="2400" dirty="0"/>
          </a:p>
          <a:p>
            <a:pPr algn="ctr"/>
            <a:endParaRPr lang="en-GB" sz="2400" dirty="0" smtClean="0"/>
          </a:p>
          <a:p>
            <a:pPr algn="ctr"/>
            <a:r>
              <a:rPr lang="en-GB" sz="2400" dirty="0" smtClean="0"/>
              <a:t>We </a:t>
            </a:r>
            <a:r>
              <a:rPr lang="en-GB" sz="2400" dirty="0"/>
              <a:t>need your support ~ thank you.</a:t>
            </a:r>
          </a:p>
        </p:txBody>
      </p:sp>
      <p:pic>
        <p:nvPicPr>
          <p:cNvPr id="5122" name="Picture 2" descr="YOUR PTA  NEEDS Y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0898" y="476672"/>
            <a:ext cx="4975941" cy="58052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98728" y="2780928"/>
            <a:ext cx="2520280" cy="923330"/>
          </a:xfrm>
          <a:prstGeom prst="rect">
            <a:avLst/>
          </a:prstGeom>
          <a:noFill/>
        </p:spPr>
        <p:txBody>
          <a:bodyPr wrap="square" rtlCol="0">
            <a:spAutoFit/>
          </a:bodyPr>
          <a:lstStyle/>
          <a:p>
            <a:pPr algn="ctr"/>
            <a:r>
              <a:rPr lang="en-US" sz="5400" dirty="0" smtClean="0"/>
              <a:t>FOGIS</a:t>
            </a:r>
            <a:endParaRPr lang="en-GB" sz="5400" dirty="0"/>
          </a:p>
        </p:txBody>
      </p:sp>
    </p:spTree>
    <p:extLst>
      <p:ext uri="{BB962C8B-B14F-4D97-AF65-F5344CB8AC3E}">
        <p14:creationId xmlns:p14="http://schemas.microsoft.com/office/powerpoint/2010/main" val="3856524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1052736"/>
            <a:ext cx="7056784" cy="5016758"/>
          </a:xfrm>
          <a:prstGeom prst="rect">
            <a:avLst/>
          </a:prstGeom>
          <a:noFill/>
        </p:spPr>
        <p:txBody>
          <a:bodyPr wrap="square" rtlCol="0">
            <a:spAutoFit/>
          </a:bodyPr>
          <a:lstStyle/>
          <a:p>
            <a:pPr algn="ctr"/>
            <a:r>
              <a:rPr lang="en-GB" sz="4000" b="1" u="sng" dirty="0" smtClean="0"/>
              <a:t>YEAR 2 SAT’s</a:t>
            </a:r>
          </a:p>
          <a:p>
            <a:pPr algn="ctr"/>
            <a:endParaRPr lang="en-GB" sz="4000" dirty="0" smtClean="0"/>
          </a:p>
          <a:p>
            <a:pPr algn="ctr"/>
            <a:r>
              <a:rPr lang="en-GB" sz="4000" dirty="0" smtClean="0"/>
              <a:t>There are no compulsory SATs tests for Year 2.</a:t>
            </a:r>
          </a:p>
          <a:p>
            <a:pPr algn="ctr"/>
            <a:endParaRPr lang="en-GB" sz="4000" dirty="0"/>
          </a:p>
          <a:p>
            <a:pPr algn="ctr"/>
            <a:r>
              <a:rPr lang="en-GB" sz="4000" dirty="0" smtClean="0"/>
              <a:t>We will still use the tests to support our teacher assessment judgements</a:t>
            </a:r>
            <a:r>
              <a:rPr lang="en-GB" dirty="0" smtClean="0"/>
              <a:t>.</a:t>
            </a:r>
            <a:endParaRPr lang="en-GB" dirty="0"/>
          </a:p>
        </p:txBody>
      </p:sp>
    </p:spTree>
    <p:extLst>
      <p:ext uri="{BB962C8B-B14F-4D97-AF65-F5344CB8AC3E}">
        <p14:creationId xmlns:p14="http://schemas.microsoft.com/office/powerpoint/2010/main" val="2026614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3976" y="3501008"/>
            <a:ext cx="9174731" cy="2105811"/>
          </a:xfrm>
          <a:prstGeom prst="rect">
            <a:avLst/>
          </a:prstGeom>
        </p:spPr>
      </p:pic>
      <p:pic>
        <p:nvPicPr>
          <p:cNvPr id="4" name="Picture 3"/>
          <p:cNvPicPr>
            <a:picLocks noChangeAspect="1"/>
          </p:cNvPicPr>
          <p:nvPr/>
        </p:nvPicPr>
        <p:blipFill>
          <a:blip r:embed="rId3"/>
          <a:stretch>
            <a:fillRect/>
          </a:stretch>
        </p:blipFill>
        <p:spPr>
          <a:xfrm>
            <a:off x="1259632" y="260648"/>
            <a:ext cx="6923161" cy="2846188"/>
          </a:xfrm>
          <a:prstGeom prst="rect">
            <a:avLst/>
          </a:prstGeom>
        </p:spPr>
      </p:pic>
      <p:sp>
        <p:nvSpPr>
          <p:cNvPr id="6" name="TextBox 5"/>
          <p:cNvSpPr txBox="1"/>
          <p:nvPr/>
        </p:nvSpPr>
        <p:spPr>
          <a:xfrm>
            <a:off x="688764" y="5805264"/>
            <a:ext cx="8064896" cy="707886"/>
          </a:xfrm>
          <a:prstGeom prst="rect">
            <a:avLst/>
          </a:prstGeom>
          <a:noFill/>
        </p:spPr>
        <p:txBody>
          <a:bodyPr wrap="square" rtlCol="0">
            <a:spAutoFit/>
          </a:bodyPr>
          <a:lstStyle/>
          <a:p>
            <a:pPr algn="ctr"/>
            <a:r>
              <a:rPr lang="en-GB" sz="2000" dirty="0" smtClean="0">
                <a:latin typeface="Comic Sans MS" panose="030F0702030302020204" pitchFamily="66" charset="0"/>
              </a:rPr>
              <a:t>Please scan the QR code to download the parent app for lots of information and tips to help!</a:t>
            </a:r>
            <a:endParaRPr lang="en-GB" sz="2000" dirty="0">
              <a:latin typeface="Comic Sans MS" panose="030F0702030302020204" pitchFamily="66" charset="0"/>
            </a:endParaRPr>
          </a:p>
        </p:txBody>
      </p:sp>
    </p:spTree>
    <p:extLst>
      <p:ext uri="{BB962C8B-B14F-4D97-AF65-F5344CB8AC3E}">
        <p14:creationId xmlns:p14="http://schemas.microsoft.com/office/powerpoint/2010/main" val="1802464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99858" y="520429"/>
            <a:ext cx="7920880" cy="5663089"/>
          </a:xfrm>
          <a:prstGeom prst="rect">
            <a:avLst/>
          </a:prstGeom>
          <a:noFill/>
        </p:spPr>
        <p:txBody>
          <a:bodyPr wrap="square" rtlCol="0">
            <a:spAutoFit/>
          </a:bodyPr>
          <a:lstStyle/>
          <a:p>
            <a:r>
              <a:rPr lang="en-GB" sz="2800" dirty="0"/>
              <a:t>Great Websites </a:t>
            </a:r>
            <a:r>
              <a:rPr lang="en-GB" dirty="0"/>
              <a:t>:</a:t>
            </a:r>
          </a:p>
          <a:p>
            <a:endParaRPr lang="en-GB" dirty="0"/>
          </a:p>
          <a:p>
            <a:pPr marL="457200" indent="-457200">
              <a:buFont typeface="Arial" panose="020B0604020202020204" pitchFamily="34" charset="0"/>
              <a:buChar char="•"/>
            </a:pPr>
            <a:r>
              <a:rPr lang="en-GB" sz="2800" dirty="0"/>
              <a:t>Spelling Frame</a:t>
            </a:r>
          </a:p>
          <a:p>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BBC Bitesize</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Spell Zone (word lists)</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The School Run </a:t>
            </a:r>
          </a:p>
          <a:p>
            <a:r>
              <a:rPr lang="en-GB" sz="2800" dirty="0"/>
              <a:t>(for parents!) </a:t>
            </a:r>
          </a:p>
          <a:p>
            <a:endParaRPr lang="en-GB" dirty="0"/>
          </a:p>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9952" y="1084835"/>
            <a:ext cx="1276350" cy="132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6189" y="2705643"/>
            <a:ext cx="1368177" cy="1368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15865" y="687164"/>
            <a:ext cx="7920880" cy="4678204"/>
          </a:xfrm>
          <a:prstGeom prst="rect">
            <a:avLst/>
          </a:prstGeom>
          <a:noFill/>
        </p:spPr>
        <p:txBody>
          <a:bodyPr wrap="square" rtlCol="0">
            <a:spAutoFit/>
          </a:bodyPr>
          <a:lstStyle/>
          <a:p>
            <a:r>
              <a:rPr lang="en-GB" sz="2800" dirty="0"/>
              <a:t>Great Apps </a:t>
            </a:r>
            <a:r>
              <a:rPr lang="en-GB" dirty="0"/>
              <a:t>:</a:t>
            </a:r>
          </a:p>
          <a:p>
            <a:endParaRPr lang="en-GB" dirty="0"/>
          </a:p>
          <a:p>
            <a:pPr marL="457200" indent="-457200">
              <a:buFont typeface="Arial" panose="020B0604020202020204" pitchFamily="34" charset="0"/>
              <a:buChar char="•"/>
            </a:pPr>
            <a:r>
              <a:rPr lang="en-GB" sz="2800" dirty="0" err="1"/>
              <a:t>Squeebles</a:t>
            </a: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Hit the Button </a:t>
            </a:r>
            <a:endParaRPr lang="en-GB"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Doodle Maths </a:t>
            </a: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4029" y="5365368"/>
            <a:ext cx="1851845" cy="941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4472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e83d155-873a-468a-9ebe-5435567db829" xsi:nil="true"/>
    <lcf76f155ced4ddcb4097134ff3c332f xmlns="7ed66139-a4e5-458b-afa9-e058f841e2f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52F8D408C664F4487C63D2296F1E94B" ma:contentTypeVersion="17" ma:contentTypeDescription="Create a new document." ma:contentTypeScope="" ma:versionID="692d5ba7e4a2da39676a5409bdbf9c62">
  <xsd:schema xmlns:xsd="http://www.w3.org/2001/XMLSchema" xmlns:xs="http://www.w3.org/2001/XMLSchema" xmlns:p="http://schemas.microsoft.com/office/2006/metadata/properties" xmlns:ns2="7ed66139-a4e5-458b-afa9-e058f841e2f7" xmlns:ns3="1e83d155-873a-468a-9ebe-5435567db829" targetNamespace="http://schemas.microsoft.com/office/2006/metadata/properties" ma:root="true" ma:fieldsID="e118359973e9981f2fd13836e3c6566f" ns2:_="" ns3:_="">
    <xsd:import namespace="7ed66139-a4e5-458b-afa9-e058f841e2f7"/>
    <xsd:import namespace="1e83d155-873a-468a-9ebe-5435567db82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d66139-a4e5-458b-afa9-e058f841e2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ed20386-dda5-4b09-af20-93fc8df8899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83d155-873a-468a-9ebe-5435567db82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e9982da-bbcb-4b32-a08b-619b5e9d8583}" ma:internalName="TaxCatchAll" ma:showField="CatchAllData" ma:web="1e83d155-873a-468a-9ebe-5435567db8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878700-0527-405C-9149-BC98DFC359BE}">
  <ds:schemaRefs>
    <ds:schemaRef ds:uri="http://schemas.microsoft.com/office/2006/metadata/properties"/>
    <ds:schemaRef ds:uri="http://schemas.microsoft.com/office/2006/documentManagement/types"/>
    <ds:schemaRef ds:uri="7ed66139-a4e5-458b-afa9-e058f841e2f7"/>
    <ds:schemaRef ds:uri="http://purl.org/dc/elements/1.1/"/>
    <ds:schemaRef ds:uri="http://purl.org/dc/terms/"/>
    <ds:schemaRef ds:uri="http://www.w3.org/XML/1998/namespace"/>
    <ds:schemaRef ds:uri="http://schemas.microsoft.com/office/infopath/2007/PartnerControls"/>
    <ds:schemaRef ds:uri="http://schemas.openxmlformats.org/package/2006/metadata/core-properties"/>
    <ds:schemaRef ds:uri="1e83d155-873a-468a-9ebe-5435567db829"/>
    <ds:schemaRef ds:uri="http://purl.org/dc/dcmitype/"/>
  </ds:schemaRefs>
</ds:datastoreItem>
</file>

<file path=customXml/itemProps2.xml><?xml version="1.0" encoding="utf-8"?>
<ds:datastoreItem xmlns:ds="http://schemas.openxmlformats.org/officeDocument/2006/customXml" ds:itemID="{ACC57BE5-8971-41C4-9EEE-E48383F5CA68}">
  <ds:schemaRefs>
    <ds:schemaRef ds:uri="http://schemas.microsoft.com/sharepoint/v3/contenttype/forms"/>
  </ds:schemaRefs>
</ds:datastoreItem>
</file>

<file path=customXml/itemProps3.xml><?xml version="1.0" encoding="utf-8"?>
<ds:datastoreItem xmlns:ds="http://schemas.openxmlformats.org/officeDocument/2006/customXml" ds:itemID="{F884578E-187F-4CD0-B15E-D5A147891A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d66139-a4e5-458b-afa9-e058f841e2f7"/>
    <ds:schemaRef ds:uri="1e83d155-873a-468a-9ebe-5435567db8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TM03457491[[fn=Metropolitan]]</Template>
  <TotalTime>12410</TotalTime>
  <Words>1481</Words>
  <Application>Microsoft Office PowerPoint</Application>
  <PresentationFormat>On-screen Show (4:3)</PresentationFormat>
  <Paragraphs>200</Paragraphs>
  <Slides>20</Slides>
  <Notes>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Welcome to Year 2   </vt:lpstr>
      <vt:lpstr>Our New Vision</vt:lpstr>
      <vt:lpstr>New Staff Member!</vt:lpstr>
      <vt:lpstr>PowerPoint Presentation</vt:lpstr>
      <vt:lpstr>PowerPoint Presentation</vt:lpstr>
      <vt:lpstr>Trips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Headteacher</dc:creator>
  <cp:lastModifiedBy>Siobhan Cooper</cp:lastModifiedBy>
  <cp:revision>270</cp:revision>
  <cp:lastPrinted>2017-08-15T12:20:45Z</cp:lastPrinted>
  <dcterms:created xsi:type="dcterms:W3CDTF">2017-08-15T11:36:18Z</dcterms:created>
  <dcterms:modified xsi:type="dcterms:W3CDTF">2026-09-09T13:47:52Z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0x010100152F8D408C664F4487C63D2296F1E94B</vt:lpwstr>
  </property>
  <property fmtid="{D5CDD505-2E9C-101B-9397-08002B2CF9AE}" pid="3" name="MediaServiceImageTags">
    <vt:lpwstr/>
  </property>
</Properties>
</file>