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5" r:id="rId10"/>
    <p:sldId id="266" r:id="rId11"/>
    <p:sldId id="267" r:id="rId12"/>
    <p:sldId id="276" r:id="rId13"/>
    <p:sldId id="269" r:id="rId14"/>
    <p:sldId id="270" r:id="rId15"/>
    <p:sldId id="271" r:id="rId16"/>
    <p:sldId id="272" r:id="rId17"/>
    <p:sldId id="273" r:id="rId18"/>
    <p:sldId id="274" r:id="rId19"/>
    <p:sldId id="275" r:id="rId20"/>
  </p:sldIdLst>
  <p:sldSz cx="9144000" cy="6858000" type="screen4x3"/>
  <p:notesSz cx="6797675" cy="99266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gA7qPoK0ZIFZmL/hiIFDq0YbUH3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3" d="100"/>
          <a:sy n="63" d="100"/>
        </p:scale>
        <p:origin x="1240" y="6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customschemas.google.com/relationships/presentationmetadata" Target="meta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6400" cy="4968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49688" y="0"/>
            <a:ext cx="2946400" cy="4968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450" y="4776788"/>
            <a:ext cx="5438775" cy="390842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29750"/>
            <a:ext cx="2946400" cy="496888"/>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49688" y="9429750"/>
            <a:ext cx="2946400" cy="496888"/>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807a9124ed_0_6: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807a9124ed_0_6:notes"/>
          <p:cNvSpPr txBox="1">
            <a:spLocks noGrp="1"/>
          </p:cNvSpPr>
          <p:nvPr>
            <p:ph type="body" idx="1"/>
          </p:nvPr>
        </p:nvSpPr>
        <p:spPr>
          <a:xfrm>
            <a:off x="679450" y="4776788"/>
            <a:ext cx="5438700" cy="39084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g3807a9124ed_0_6:notes"/>
          <p:cNvSpPr txBox="1">
            <a:spLocks noGrp="1"/>
          </p:cNvSpPr>
          <p:nvPr>
            <p:ph type="sldNum" idx="12"/>
          </p:nvPr>
        </p:nvSpPr>
        <p:spPr>
          <a:xfrm>
            <a:off x="3849688" y="9429750"/>
            <a:ext cx="2946300" cy="49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2</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p2: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3: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3: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4: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 name="Google Shape;118;p4:notes"/>
          <p:cNvSpPr txBox="1">
            <a:spLocks noGrp="1"/>
          </p:cNvSpPr>
          <p:nvPr>
            <p:ph type="body" idx="1"/>
          </p:nvPr>
        </p:nvSpPr>
        <p:spPr>
          <a:xfrm>
            <a:off x="679450" y="4776788"/>
            <a:ext cx="5438775" cy="39084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 name="Google Shape;119;p4:notes"/>
          <p:cNvSpPr txBox="1">
            <a:spLocks noGrp="1"/>
          </p:cNvSpPr>
          <p:nvPr>
            <p:ph type="sldNum" idx="12"/>
          </p:nvPr>
        </p:nvSpPr>
        <p:spPr>
          <a:xfrm>
            <a:off x="3849688" y="9429750"/>
            <a:ext cx="2946400" cy="49688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5: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5: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6: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6: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7: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7: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9: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 name="Google Shape;153;p9: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0: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10: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1: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11: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2: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p12: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3: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13: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4: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14: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5: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 name="Google Shape;192;p15: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6: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p16: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7: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 name="Google Shape;202;p17: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8:notes"/>
          <p:cNvSpPr txBox="1">
            <a:spLocks noGrp="1"/>
          </p:cNvSpPr>
          <p:nvPr>
            <p:ph type="body" idx="1"/>
          </p:nvPr>
        </p:nvSpPr>
        <p:spPr>
          <a:xfrm>
            <a:off x="679450" y="4776788"/>
            <a:ext cx="5438775" cy="39084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 name="Google Shape;209;p18:notes"/>
          <p:cNvSpPr>
            <a:spLocks noGrp="1" noRot="1" noChangeAspect="1"/>
          </p:cNvSpPr>
          <p:nvPr>
            <p:ph type="sldImg" idx="2"/>
          </p:nvPr>
        </p:nvSpPr>
        <p:spPr>
          <a:xfrm>
            <a:off x="1165225" y="1241425"/>
            <a:ext cx="44672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0"/>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0"/>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0"/>
        <p:cNvGrpSpPr/>
        <p:nvPr/>
      </p:nvGrpSpPr>
      <p:grpSpPr>
        <a:xfrm>
          <a:off x="0" y="0"/>
          <a:ext cx="0" cy="0"/>
          <a:chOff x="0" y="0"/>
          <a:chExt cx="0" cy="0"/>
        </a:xfrm>
      </p:grpSpPr>
      <p:sp>
        <p:nvSpPr>
          <p:cNvPr id="31" name="Google Shape;31;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3" name="Google Shape;33;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
        <p:cNvGrpSpPr/>
        <p:nvPr/>
      </p:nvGrpSpPr>
      <p:grpSpPr>
        <a:xfrm>
          <a:off x="0" y="0"/>
          <a:ext cx="0" cy="0"/>
          <a:chOff x="0" y="0"/>
          <a:chExt cx="0" cy="0"/>
        </a:xfrm>
      </p:grpSpPr>
      <p:sp>
        <p:nvSpPr>
          <p:cNvPr id="37" name="Google Shape;37;p24"/>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4"/>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9" name="Google Shape;39;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2"/>
        <p:cNvGrpSpPr/>
        <p:nvPr/>
      </p:nvGrpSpPr>
      <p:grpSpPr>
        <a:xfrm>
          <a:off x="0" y="0"/>
          <a:ext cx="0" cy="0"/>
          <a:chOff x="0" y="0"/>
          <a:chExt cx="0" cy="0"/>
        </a:xfrm>
      </p:grpSpPr>
      <p:sp>
        <p:nvSpPr>
          <p:cNvPr id="43" name="Google Shape;43;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25"/>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5" name="Google Shape;45;p25"/>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6" name="Google Shape;46;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9"/>
        <p:cNvGrpSpPr/>
        <p:nvPr/>
      </p:nvGrpSpPr>
      <p:grpSpPr>
        <a:xfrm>
          <a:off x="0" y="0"/>
          <a:ext cx="0" cy="0"/>
          <a:chOff x="0" y="0"/>
          <a:chExt cx="0" cy="0"/>
        </a:xfrm>
      </p:grpSpPr>
      <p:sp>
        <p:nvSpPr>
          <p:cNvPr id="50" name="Google Shape;50;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6"/>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2" name="Google Shape;52;p26"/>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3" name="Google Shape;53;p26"/>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54" name="Google Shape;54;p26"/>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5" name="Google Shape;55;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7"/>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7"/>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27"/>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8"/>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8"/>
          <p:cNvSpPr>
            <a:spLocks noGrp="1"/>
          </p:cNvSpPr>
          <p:nvPr>
            <p:ph type="pic" idx="2"/>
          </p:nvPr>
        </p:nvSpPr>
        <p:spPr>
          <a:xfrm>
            <a:off x="1792288" y="612775"/>
            <a:ext cx="5486400" cy="4114800"/>
          </a:xfrm>
          <a:prstGeom prst="rect">
            <a:avLst/>
          </a:prstGeom>
          <a:noFill/>
          <a:ln>
            <a:noFill/>
          </a:ln>
        </p:spPr>
      </p:sp>
      <p:sp>
        <p:nvSpPr>
          <p:cNvPr id="68" name="Google Shape;68;p28"/>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9"/>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0"/>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0"/>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B7CCE4"/>
        </a:solid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quotesideas.com/wp-content/uploads/2015/07/tumblr_mnq3hvftsT1r9mgqro1_1280.jp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hyperlink" Target="http://quotesideas.com/wp-content/uploads/2015/07/Reading-quote-by-Dr.-Seuss.jpg" TargetMode="Externa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headteacher@greasby-infant.wirral.sch.uk"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mailto:schooloffice@greasby-infant.wirral.sch.uk" TargetMode="External"/><Relationship Id="rId5" Type="http://schemas.openxmlformats.org/officeDocument/2006/relationships/hyperlink" Target="mailto:lpollitt@greasby-infant.wirral.sch.uk" TargetMode="External"/><Relationship Id="rId4" Type="http://schemas.openxmlformats.org/officeDocument/2006/relationships/hyperlink" Target="mailto:scooper@greasby-infant.wirral.sch.uk"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683567" y="229895"/>
            <a:ext cx="7772400" cy="147002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7200"/>
              <a:buFont typeface="Calibri"/>
              <a:buNone/>
            </a:pPr>
            <a:r>
              <a:rPr lang="en-GB" sz="7200" dirty="0"/>
              <a:t>Meet the Teacher</a:t>
            </a:r>
            <a:endParaRPr sz="7200" dirty="0"/>
          </a:p>
        </p:txBody>
      </p:sp>
      <p:sp>
        <p:nvSpPr>
          <p:cNvPr id="89" name="Google Shape;89;p1"/>
          <p:cNvSpPr txBox="1">
            <a:spLocks noGrp="1"/>
          </p:cNvSpPr>
          <p:nvPr>
            <p:ph type="subTitle" idx="1"/>
          </p:nvPr>
        </p:nvSpPr>
        <p:spPr>
          <a:xfrm>
            <a:off x="1369367" y="1556792"/>
            <a:ext cx="6400800" cy="17526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4800"/>
              <a:buNone/>
            </a:pPr>
            <a:r>
              <a:rPr lang="en-GB" sz="4800" dirty="0">
                <a:solidFill>
                  <a:schemeClr val="dk1"/>
                </a:solidFill>
              </a:rPr>
              <a:t>Welcome to </a:t>
            </a:r>
            <a:endParaRPr dirty="0"/>
          </a:p>
          <a:p>
            <a:pPr marL="0" lvl="0" indent="0" algn="ctr" rtl="0">
              <a:spcBef>
                <a:spcPts val="960"/>
              </a:spcBef>
              <a:spcAft>
                <a:spcPts val="0"/>
              </a:spcAft>
              <a:buClr>
                <a:schemeClr val="dk1"/>
              </a:buClr>
              <a:buSzPts val="4800"/>
              <a:buNone/>
            </a:pPr>
            <a:r>
              <a:rPr lang="en-GB" sz="4800" dirty="0">
                <a:solidFill>
                  <a:schemeClr val="dk1"/>
                </a:solidFill>
              </a:rPr>
              <a:t>Foundation 2</a:t>
            </a:r>
            <a:endParaRPr dirty="0"/>
          </a:p>
          <a:p>
            <a:pPr marL="0" lvl="0" indent="0" algn="ctr" rtl="0">
              <a:spcBef>
                <a:spcPts val="960"/>
              </a:spcBef>
              <a:spcAft>
                <a:spcPts val="0"/>
              </a:spcAft>
              <a:buClr>
                <a:schemeClr val="dk1"/>
              </a:buClr>
              <a:buSzPts val="4800"/>
              <a:buNone/>
            </a:pPr>
            <a:r>
              <a:rPr lang="en-GB" sz="4800" dirty="0">
                <a:solidFill>
                  <a:schemeClr val="dk1"/>
                </a:solidFill>
              </a:rPr>
              <a:t>Robins and Kingfishers</a:t>
            </a:r>
            <a:endParaRPr dirty="0"/>
          </a:p>
        </p:txBody>
      </p:sp>
      <p:pic>
        <p:nvPicPr>
          <p:cNvPr id="90" name="Google Shape;90;p1"/>
          <p:cNvPicPr preferRelativeResize="0"/>
          <p:nvPr/>
        </p:nvPicPr>
        <p:blipFill rotWithShape="1">
          <a:blip r:embed="rId3">
            <a:alphaModFix/>
          </a:blip>
          <a:srcRect/>
          <a:stretch/>
        </p:blipFill>
        <p:spPr>
          <a:xfrm>
            <a:off x="3497375" y="4232562"/>
            <a:ext cx="2144785" cy="215431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Google Shape;96;g3807a9124ed_0_6"/>
          <p:cNvPicPr preferRelativeResize="0"/>
          <p:nvPr/>
        </p:nvPicPr>
        <p:blipFill>
          <a:blip r:embed="rId3">
            <a:alphaModFix/>
          </a:blip>
          <a:stretch>
            <a:fillRect/>
          </a:stretch>
        </p:blipFill>
        <p:spPr>
          <a:xfrm>
            <a:off x="152400" y="926675"/>
            <a:ext cx="8839198" cy="50046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
          <p:cNvSpPr txBox="1"/>
          <p:nvPr/>
        </p:nvSpPr>
        <p:spPr>
          <a:xfrm>
            <a:off x="3131840" y="1391479"/>
            <a:ext cx="5472608"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0" i="0" u="none" strike="noStrike" cap="none" dirty="0">
                <a:solidFill>
                  <a:schemeClr val="dk1"/>
                </a:solidFill>
                <a:latin typeface="Calibri"/>
                <a:ea typeface="Calibri"/>
                <a:cs typeface="Calibri"/>
                <a:sym typeface="Calibri"/>
              </a:rPr>
              <a:t>A warm welcome back from</a:t>
            </a:r>
            <a:endParaRPr dirty="0"/>
          </a:p>
          <a:p>
            <a:pPr marL="0" marR="0" lvl="0" indent="0" algn="ctr" rtl="0">
              <a:spcBef>
                <a:spcPts val="0"/>
              </a:spcBef>
              <a:spcAft>
                <a:spcPts val="0"/>
              </a:spcAft>
              <a:buNone/>
            </a:pPr>
            <a:r>
              <a:rPr lang="en-GB" sz="3200" b="0" i="0" u="none" strike="noStrike" cap="none" dirty="0">
                <a:solidFill>
                  <a:schemeClr val="dk1"/>
                </a:solidFill>
                <a:latin typeface="Calibri"/>
                <a:ea typeface="Calibri"/>
                <a:cs typeface="Calibri"/>
                <a:sym typeface="Calibri"/>
              </a:rPr>
              <a:t>Mrs </a:t>
            </a:r>
            <a:r>
              <a:rPr lang="en-GB" sz="3200" b="0" i="0" u="none" strike="noStrike" cap="none" dirty="0" err="1">
                <a:solidFill>
                  <a:schemeClr val="dk1"/>
                </a:solidFill>
                <a:latin typeface="Calibri"/>
                <a:ea typeface="Calibri"/>
                <a:cs typeface="Calibri"/>
                <a:sym typeface="Calibri"/>
              </a:rPr>
              <a:t>Grimster</a:t>
            </a:r>
            <a:endParaRPr sz="32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None/>
            </a:pPr>
            <a:r>
              <a:rPr lang="en-GB" sz="3200" b="0" i="0" u="none" strike="noStrike" cap="none">
                <a:solidFill>
                  <a:schemeClr val="dk1"/>
                </a:solidFill>
                <a:latin typeface="Calibri"/>
                <a:ea typeface="Calibri"/>
                <a:cs typeface="Calibri"/>
                <a:sym typeface="Calibri"/>
              </a:rPr>
              <a:t> </a:t>
            </a:r>
            <a:endParaRPr sz="3200" b="0" i="0" u="none" strike="noStrike" cap="none">
              <a:solidFill>
                <a:schemeClr val="dk1"/>
              </a:solidFill>
              <a:latin typeface="Calibri"/>
              <a:ea typeface="Calibri"/>
              <a:cs typeface="Calibri"/>
              <a:sym typeface="Calibri"/>
            </a:endParaRPr>
          </a:p>
        </p:txBody>
      </p:sp>
      <p:sp>
        <p:nvSpPr>
          <p:cNvPr id="102" name="Google Shape;102;p2"/>
          <p:cNvSpPr txBox="1"/>
          <p:nvPr/>
        </p:nvSpPr>
        <p:spPr>
          <a:xfrm>
            <a:off x="539552" y="4293096"/>
            <a:ext cx="8280920" cy="181588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GB" sz="2800" b="0" i="0" u="none" strike="noStrike" cap="none">
                <a:solidFill>
                  <a:schemeClr val="dk1"/>
                </a:solidFill>
                <a:latin typeface="Calibri"/>
                <a:ea typeface="Calibri"/>
                <a:cs typeface="Calibri"/>
                <a:sym typeface="Calibri"/>
              </a:rPr>
              <a:t>Mrs Grimster is excited to have joined the school family from September 2024 and is looking forward to getting to know, and working with the pupils, staff, families and community friends during the Autumn Term.</a:t>
            </a:r>
            <a:endParaRPr sz="2800" b="0" i="0" u="none" strike="noStrike" cap="none">
              <a:solidFill>
                <a:schemeClr val="dk1"/>
              </a:solidFill>
              <a:latin typeface="Calibri"/>
              <a:ea typeface="Calibri"/>
              <a:cs typeface="Calibri"/>
              <a:sym typeface="Calibri"/>
            </a:endParaRPr>
          </a:p>
        </p:txBody>
      </p:sp>
      <p:pic>
        <p:nvPicPr>
          <p:cNvPr id="103" name="Google Shape;103;p2"/>
          <p:cNvPicPr preferRelativeResize="0"/>
          <p:nvPr/>
        </p:nvPicPr>
        <p:blipFill rotWithShape="1">
          <a:blip r:embed="rId3">
            <a:alphaModFix/>
          </a:blip>
          <a:srcRect/>
          <a:stretch/>
        </p:blipFill>
        <p:spPr>
          <a:xfrm>
            <a:off x="755576" y="764704"/>
            <a:ext cx="2376264" cy="305519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a:t>Foundation 2 Staff</a:t>
            </a:r>
            <a:endParaRPr/>
          </a:p>
        </p:txBody>
      </p:sp>
      <p:pic>
        <p:nvPicPr>
          <p:cNvPr id="109" name="Google Shape;109;p3" descr="T:\Siobhan F2\2022-2023\Photos\image2.jpeg"/>
          <p:cNvPicPr preferRelativeResize="0"/>
          <p:nvPr/>
        </p:nvPicPr>
        <p:blipFill rotWithShape="1">
          <a:blip r:embed="rId3">
            <a:alphaModFix/>
          </a:blip>
          <a:srcRect l="18759" t="11097" r="11903" b="7360"/>
          <a:stretch/>
        </p:blipFill>
        <p:spPr>
          <a:xfrm rot="-7">
            <a:off x="224425" y="1850302"/>
            <a:ext cx="1665374" cy="2042772"/>
          </a:xfrm>
          <a:prstGeom prst="rect">
            <a:avLst/>
          </a:prstGeom>
          <a:noFill/>
          <a:ln>
            <a:noFill/>
          </a:ln>
        </p:spPr>
      </p:pic>
      <p:pic>
        <p:nvPicPr>
          <p:cNvPr id="110" name="Google Shape;110;p3"/>
          <p:cNvPicPr preferRelativeResize="0"/>
          <p:nvPr/>
        </p:nvPicPr>
        <p:blipFill rotWithShape="1">
          <a:blip r:embed="rId4">
            <a:alphaModFix/>
          </a:blip>
          <a:srcRect t="-1" b="15575"/>
          <a:stretch/>
        </p:blipFill>
        <p:spPr>
          <a:xfrm>
            <a:off x="2048550" y="1850300"/>
            <a:ext cx="1541900" cy="2042776"/>
          </a:xfrm>
          <a:prstGeom prst="rect">
            <a:avLst/>
          </a:prstGeom>
          <a:noFill/>
          <a:ln>
            <a:noFill/>
          </a:ln>
        </p:spPr>
      </p:pic>
      <p:sp>
        <p:nvSpPr>
          <p:cNvPr id="111" name="Google Shape;111;p3"/>
          <p:cNvSpPr txBox="1"/>
          <p:nvPr/>
        </p:nvSpPr>
        <p:spPr>
          <a:xfrm>
            <a:off x="224425" y="4325725"/>
            <a:ext cx="4773300" cy="1123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0" i="0" u="none" strike="noStrike" cap="none">
                <a:solidFill>
                  <a:schemeClr val="dk1"/>
                </a:solidFill>
                <a:latin typeface="Comic Sans MS"/>
                <a:ea typeface="Comic Sans MS"/>
                <a:cs typeface="Comic Sans MS"/>
                <a:sym typeface="Comic Sans MS"/>
              </a:rPr>
              <a:t>Robins Class                 </a:t>
            </a:r>
            <a:endParaRPr/>
          </a:p>
          <a:p>
            <a:pPr marL="0" marR="0" lvl="0" indent="0" algn="l"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GB" sz="1700">
                <a:solidFill>
                  <a:schemeClr val="dk1"/>
                </a:solidFill>
                <a:latin typeface="Comic Sans MS"/>
                <a:ea typeface="Comic Sans MS"/>
                <a:cs typeface="Comic Sans MS"/>
                <a:sym typeface="Comic Sans MS"/>
              </a:rPr>
              <a:t>Mrs Cooper   Miss Barrow   Mrs Salisbury</a:t>
            </a:r>
            <a:endParaRPr sz="1700">
              <a:solidFill>
                <a:schemeClr val="dk1"/>
              </a:solidFill>
              <a:latin typeface="Comic Sans MS"/>
              <a:ea typeface="Comic Sans MS"/>
              <a:cs typeface="Comic Sans MS"/>
              <a:sym typeface="Comic Sans MS"/>
            </a:endParaRPr>
          </a:p>
        </p:txBody>
      </p:sp>
      <p:pic>
        <p:nvPicPr>
          <p:cNvPr id="112" name="Google Shape;112;p3"/>
          <p:cNvPicPr preferRelativeResize="0"/>
          <p:nvPr/>
        </p:nvPicPr>
        <p:blipFill rotWithShape="1">
          <a:blip r:embed="rId5">
            <a:alphaModFix/>
          </a:blip>
          <a:srcRect/>
          <a:stretch/>
        </p:blipFill>
        <p:spPr>
          <a:xfrm>
            <a:off x="5671975" y="1934925"/>
            <a:ext cx="1541900" cy="1912900"/>
          </a:xfrm>
          <a:prstGeom prst="rect">
            <a:avLst/>
          </a:prstGeom>
          <a:noFill/>
          <a:ln>
            <a:noFill/>
          </a:ln>
        </p:spPr>
      </p:pic>
      <p:pic>
        <p:nvPicPr>
          <p:cNvPr id="113" name="Google Shape;113;p3"/>
          <p:cNvPicPr preferRelativeResize="0"/>
          <p:nvPr/>
        </p:nvPicPr>
        <p:blipFill rotWithShape="1">
          <a:blip r:embed="rId6">
            <a:alphaModFix/>
          </a:blip>
          <a:srcRect/>
          <a:stretch/>
        </p:blipFill>
        <p:spPr>
          <a:xfrm>
            <a:off x="7422600" y="1934934"/>
            <a:ext cx="1541900" cy="1912892"/>
          </a:xfrm>
          <a:prstGeom prst="rect">
            <a:avLst/>
          </a:prstGeom>
          <a:noFill/>
          <a:ln>
            <a:noFill/>
          </a:ln>
        </p:spPr>
      </p:pic>
      <p:sp>
        <p:nvSpPr>
          <p:cNvPr id="114" name="Google Shape;114;p3"/>
          <p:cNvSpPr txBox="1"/>
          <p:nvPr/>
        </p:nvSpPr>
        <p:spPr>
          <a:xfrm>
            <a:off x="4788024" y="4365103"/>
            <a:ext cx="4176600" cy="1123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a:solidFill>
                  <a:schemeClr val="dk1"/>
                </a:solidFill>
                <a:latin typeface="Comic Sans MS"/>
                <a:ea typeface="Comic Sans MS"/>
                <a:cs typeface="Comic Sans MS"/>
                <a:sym typeface="Comic Sans MS"/>
              </a:rPr>
              <a:t>Kingfishers Class                 </a:t>
            </a:r>
            <a:endParaRPr/>
          </a:p>
          <a:p>
            <a:pPr marL="0" marR="0" lvl="0" indent="0" algn="l"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GB" sz="1700">
                <a:solidFill>
                  <a:schemeClr val="dk1"/>
                </a:solidFill>
                <a:latin typeface="Comic Sans MS"/>
                <a:ea typeface="Comic Sans MS"/>
                <a:cs typeface="Comic Sans MS"/>
                <a:sym typeface="Comic Sans MS"/>
              </a:rPr>
              <a:t>         Miss Collinson             Mrs Green</a:t>
            </a:r>
            <a:endParaRPr sz="1700">
              <a:solidFill>
                <a:schemeClr val="dk1"/>
              </a:solidFill>
              <a:latin typeface="Comic Sans MS"/>
              <a:ea typeface="Comic Sans MS"/>
              <a:cs typeface="Comic Sans MS"/>
              <a:sym typeface="Comic Sans MS"/>
            </a:endParaRPr>
          </a:p>
        </p:txBody>
      </p:sp>
      <p:pic>
        <p:nvPicPr>
          <p:cNvPr id="115" name="Google Shape;115;p3"/>
          <p:cNvPicPr preferRelativeResize="0"/>
          <p:nvPr/>
        </p:nvPicPr>
        <p:blipFill>
          <a:blip r:embed="rId7">
            <a:alphaModFix/>
          </a:blip>
          <a:stretch>
            <a:fillRect/>
          </a:stretch>
        </p:blipFill>
        <p:spPr>
          <a:xfrm>
            <a:off x="3860263" y="1863445"/>
            <a:ext cx="1541901" cy="205586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GB" b="1" u="sng"/>
              <a:t>Who are we?</a:t>
            </a:r>
            <a:endParaRPr/>
          </a:p>
        </p:txBody>
      </p:sp>
      <p:sp>
        <p:nvSpPr>
          <p:cNvPr id="122" name="Google Shape;122;p4"/>
          <p:cNvSpPr/>
          <p:nvPr/>
        </p:nvSpPr>
        <p:spPr>
          <a:xfrm>
            <a:off x="323528" y="1443840"/>
            <a:ext cx="8280920" cy="378565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a:solidFill>
                  <a:schemeClr val="dk1"/>
                </a:solidFill>
                <a:latin typeface="Calibri"/>
                <a:ea typeface="Calibri"/>
                <a:cs typeface="Calibri"/>
                <a:sym typeface="Calibri"/>
              </a:rPr>
              <a:t>We aim to provide a happy, relaxed environment where children are encouraged and supported to achieve their full potential and to develop an attitude of care and responsibility towards others and their surroundings.</a:t>
            </a:r>
            <a:endParaRPr/>
          </a:p>
          <a:p>
            <a:pPr marL="0" marR="0" lvl="0" indent="0" algn="ctr" rtl="0">
              <a:spcBef>
                <a:spcPts val="0"/>
              </a:spcBef>
              <a:spcAft>
                <a:spcPts val="0"/>
              </a:spcAft>
              <a:buNone/>
            </a:pPr>
            <a:endParaRPr sz="2400">
              <a:solidFill>
                <a:schemeClr val="dk1"/>
              </a:solidFill>
              <a:latin typeface="Calibri"/>
              <a:ea typeface="Calibri"/>
              <a:cs typeface="Calibri"/>
              <a:sym typeface="Calibri"/>
            </a:endParaRPr>
          </a:p>
          <a:p>
            <a:pPr marL="0" marR="0" lvl="0" indent="0" algn="ctr" rtl="0">
              <a:spcBef>
                <a:spcPts val="0"/>
              </a:spcBef>
              <a:spcAft>
                <a:spcPts val="0"/>
              </a:spcAft>
              <a:buNone/>
            </a:pPr>
            <a:r>
              <a:rPr lang="en-GB" sz="2400">
                <a:solidFill>
                  <a:schemeClr val="dk1"/>
                </a:solidFill>
                <a:latin typeface="Calibri"/>
                <a:ea typeface="Calibri"/>
                <a:cs typeface="Calibri"/>
                <a:sym typeface="Calibri"/>
              </a:rPr>
              <a:t>We ensure that the children in this school will attain the highest standards of which they are capable. We encourage the children to be independent and self-confident and we believe that this can be achieved more readily when teachers, parents and pupils work together in partnership.</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5" descr="https://2.bp.blogspot.com/-YZmpWXuCMOE/VyNlJ2ho3xI/AAAAAAAAAEg/ZV83QYbqkJ42yEKb4F_lYaFL1gZKITbAgCLcB/s1600/Poster%2B-%2BSchool%2BRules%2BApril%2B2016.jpg"/>
          <p:cNvSpPr/>
          <p:nvPr/>
        </p:nvSpPr>
        <p:spPr>
          <a:xfrm>
            <a:off x="63500" y="-136525"/>
            <a:ext cx="10772775" cy="1524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8" name="Google Shape;128;p5" descr="https://2.bp.blogspot.com/-YZmpWXuCMOE/VyNlJ2ho3xI/AAAAAAAAAEg/ZV83QYbqkJ42yEKb4F_lYaFL1gZKITbAgCLcB/s1600/Poster%2B-%2BSchool%2BRules%2BApril%2B2016.jpg"/>
          <p:cNvSpPr/>
          <p:nvPr/>
        </p:nvSpPr>
        <p:spPr>
          <a:xfrm>
            <a:off x="215900" y="15875"/>
            <a:ext cx="10772775" cy="1524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5" descr="Paul Dix Behaviour - Lessons - Tes Teach"/>
          <p:cNvSpPr/>
          <p:nvPr/>
        </p:nvSpPr>
        <p:spPr>
          <a:xfrm>
            <a:off x="275927" y="117998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30" name="Google Shape;130;p5"/>
          <p:cNvPicPr preferRelativeResize="0"/>
          <p:nvPr/>
        </p:nvPicPr>
        <p:blipFill rotWithShape="1">
          <a:blip r:embed="rId3">
            <a:alphaModFix/>
          </a:blip>
          <a:srcRect/>
          <a:stretch/>
        </p:blipFill>
        <p:spPr>
          <a:xfrm>
            <a:off x="3059832" y="962203"/>
            <a:ext cx="2852316" cy="2852316"/>
          </a:xfrm>
          <a:prstGeom prst="rect">
            <a:avLst/>
          </a:prstGeom>
          <a:noFill/>
          <a:ln>
            <a:noFill/>
          </a:ln>
        </p:spPr>
      </p:pic>
      <p:sp>
        <p:nvSpPr>
          <p:cNvPr id="131" name="Google Shape;131;p5"/>
          <p:cNvSpPr txBox="1"/>
          <p:nvPr/>
        </p:nvSpPr>
        <p:spPr>
          <a:xfrm>
            <a:off x="3203848" y="315872"/>
            <a:ext cx="8208912"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600" b="1" u="sng">
                <a:solidFill>
                  <a:schemeClr val="dk1"/>
                </a:solidFill>
                <a:latin typeface="Calibri"/>
                <a:ea typeface="Calibri"/>
                <a:cs typeface="Calibri"/>
                <a:sym typeface="Calibri"/>
              </a:rPr>
              <a:t>School Rules</a:t>
            </a:r>
            <a:endParaRPr sz="3600" b="1" u="sng">
              <a:solidFill>
                <a:schemeClr val="dk1"/>
              </a:solidFill>
              <a:latin typeface="Calibri"/>
              <a:ea typeface="Calibri"/>
              <a:cs typeface="Calibri"/>
              <a:sym typeface="Calibri"/>
            </a:endParaRPr>
          </a:p>
        </p:txBody>
      </p:sp>
      <p:sp>
        <p:nvSpPr>
          <p:cNvPr id="132" name="Google Shape;132;p5"/>
          <p:cNvSpPr txBox="1"/>
          <p:nvPr/>
        </p:nvSpPr>
        <p:spPr>
          <a:xfrm>
            <a:off x="275927" y="4005064"/>
            <a:ext cx="8616553" cy="23083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a:solidFill>
                  <a:schemeClr val="dk1"/>
                </a:solidFill>
                <a:latin typeface="Calibri"/>
                <a:ea typeface="Calibri"/>
                <a:cs typeface="Calibri"/>
                <a:sym typeface="Calibri"/>
              </a:rPr>
              <a:t>This year we have taken on our new school rules – Ready, Respectful, Safe</a:t>
            </a:r>
            <a:endParaRPr/>
          </a:p>
          <a:p>
            <a:pPr marL="0" marR="0" lvl="0" indent="0" algn="ctr" rtl="0">
              <a:spcBef>
                <a:spcPts val="0"/>
              </a:spcBef>
              <a:spcAft>
                <a:spcPts val="0"/>
              </a:spcAft>
              <a:buNone/>
            </a:pPr>
            <a:endParaRPr sz="2400">
              <a:solidFill>
                <a:schemeClr val="dk1"/>
              </a:solidFill>
              <a:latin typeface="Calibri"/>
              <a:ea typeface="Calibri"/>
              <a:cs typeface="Calibri"/>
              <a:sym typeface="Calibri"/>
            </a:endParaRPr>
          </a:p>
          <a:p>
            <a:pPr marL="0" marR="0" lvl="0" indent="0" algn="ctr" rtl="0">
              <a:spcBef>
                <a:spcPts val="0"/>
              </a:spcBef>
              <a:spcAft>
                <a:spcPts val="0"/>
              </a:spcAft>
              <a:buNone/>
            </a:pPr>
            <a:r>
              <a:rPr lang="en-GB" sz="2400">
                <a:solidFill>
                  <a:schemeClr val="dk1"/>
                </a:solidFill>
                <a:latin typeface="Calibri"/>
                <a:ea typeface="Calibri"/>
                <a:cs typeface="Calibri"/>
                <a:sym typeface="Calibri"/>
              </a:rPr>
              <a:t>Ready – Correct uniform, reading book, listening, lining up</a:t>
            </a:r>
            <a:endParaRPr/>
          </a:p>
          <a:p>
            <a:pPr marL="0" marR="0" lvl="0" indent="0" algn="ctr" rtl="0">
              <a:spcBef>
                <a:spcPts val="0"/>
              </a:spcBef>
              <a:spcAft>
                <a:spcPts val="0"/>
              </a:spcAft>
              <a:buNone/>
            </a:pPr>
            <a:r>
              <a:rPr lang="en-GB" sz="2400">
                <a:solidFill>
                  <a:schemeClr val="dk1"/>
                </a:solidFill>
                <a:latin typeface="Calibri"/>
                <a:ea typeface="Calibri"/>
                <a:cs typeface="Calibri"/>
                <a:sym typeface="Calibri"/>
              </a:rPr>
              <a:t>Respect – For our school community and our environment </a:t>
            </a:r>
            <a:endParaRPr/>
          </a:p>
          <a:p>
            <a:pPr marL="0" marR="0" lvl="0" indent="0" algn="ctr" rtl="0">
              <a:spcBef>
                <a:spcPts val="0"/>
              </a:spcBef>
              <a:spcAft>
                <a:spcPts val="0"/>
              </a:spcAft>
              <a:buNone/>
            </a:pPr>
            <a:r>
              <a:rPr lang="en-GB" sz="2400">
                <a:solidFill>
                  <a:schemeClr val="dk1"/>
                </a:solidFill>
                <a:latin typeface="Calibri"/>
                <a:ea typeface="Calibri"/>
                <a:cs typeface="Calibri"/>
                <a:sym typeface="Calibri"/>
              </a:rPr>
              <a:t>Safe – Looking after each other, online safety, stranger danger</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6"/>
          <p:cNvSpPr txBox="1"/>
          <p:nvPr/>
        </p:nvSpPr>
        <p:spPr>
          <a:xfrm>
            <a:off x="899592" y="260648"/>
            <a:ext cx="7632848" cy="60016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u="sng">
                <a:solidFill>
                  <a:schemeClr val="dk1"/>
                </a:solidFill>
                <a:latin typeface="Calibri"/>
                <a:ea typeface="Calibri"/>
                <a:cs typeface="Calibri"/>
                <a:sym typeface="Calibri"/>
              </a:rPr>
              <a:t>Topic outline for this year will be:</a:t>
            </a:r>
            <a:endParaRPr/>
          </a:p>
          <a:p>
            <a:pPr marL="0" marR="0" lvl="0" indent="0" algn="l" rtl="0">
              <a:spcBef>
                <a:spcPts val="0"/>
              </a:spcBef>
              <a:spcAft>
                <a:spcPts val="0"/>
              </a:spcAft>
              <a:buNone/>
            </a:pPr>
            <a:r>
              <a:rPr lang="en-GB" sz="3600" u="sng">
                <a:solidFill>
                  <a:schemeClr val="dk1"/>
                </a:solidFill>
                <a:latin typeface="Calibri"/>
                <a:ea typeface="Calibri"/>
                <a:cs typeface="Calibri"/>
                <a:sym typeface="Calibri"/>
              </a:rPr>
              <a:t>Autumn </a:t>
            </a:r>
            <a:endParaRPr sz="3600" u="sng">
              <a:solidFill>
                <a:schemeClr val="dk1"/>
              </a:solidFill>
              <a:latin typeface="Calibri"/>
              <a:ea typeface="Calibri"/>
              <a:cs typeface="Calibri"/>
              <a:sym typeface="Calibri"/>
            </a:endParaRPr>
          </a:p>
          <a:p>
            <a:pPr marL="0" marR="0" lvl="0" indent="0" algn="l" rtl="0">
              <a:spcBef>
                <a:spcPts val="0"/>
              </a:spcBef>
              <a:spcAft>
                <a:spcPts val="0"/>
              </a:spcAft>
              <a:buNone/>
            </a:pPr>
            <a:r>
              <a:rPr lang="en-GB" sz="3600">
                <a:solidFill>
                  <a:schemeClr val="dk1"/>
                </a:solidFill>
                <a:latin typeface="Calibri"/>
                <a:ea typeface="Calibri"/>
                <a:cs typeface="Calibri"/>
                <a:sym typeface="Calibri"/>
              </a:rPr>
              <a:t>Maths –Counting / Pattern</a:t>
            </a:r>
            <a:endParaRPr/>
          </a:p>
          <a:p>
            <a:pPr marL="0" marR="0" lvl="0" indent="0" algn="l" rtl="0">
              <a:spcBef>
                <a:spcPts val="0"/>
              </a:spcBef>
              <a:spcAft>
                <a:spcPts val="0"/>
              </a:spcAft>
              <a:buNone/>
            </a:pPr>
            <a:r>
              <a:rPr lang="en-GB" sz="3600">
                <a:solidFill>
                  <a:schemeClr val="dk1"/>
                </a:solidFill>
                <a:latin typeface="Calibri"/>
                <a:ea typeface="Calibri"/>
                <a:cs typeface="Calibri"/>
                <a:sym typeface="Calibri"/>
              </a:rPr>
              <a:t>Literacy – Storytime/Phonics</a:t>
            </a:r>
            <a:endParaRPr/>
          </a:p>
          <a:p>
            <a:pPr marL="0" marR="0" lvl="0" indent="0" algn="l" rtl="0">
              <a:spcBef>
                <a:spcPts val="0"/>
              </a:spcBef>
              <a:spcAft>
                <a:spcPts val="0"/>
              </a:spcAft>
              <a:buNone/>
            </a:pPr>
            <a:r>
              <a:rPr lang="en-GB" sz="3600">
                <a:solidFill>
                  <a:schemeClr val="dk1"/>
                </a:solidFill>
                <a:latin typeface="Calibri"/>
                <a:ea typeface="Calibri"/>
                <a:cs typeface="Calibri"/>
                <a:sym typeface="Calibri"/>
              </a:rPr>
              <a:t>PSED – Being Me in My World</a:t>
            </a:r>
            <a:endParaRPr/>
          </a:p>
          <a:p>
            <a:pPr marL="0" marR="0" lvl="0" indent="0" algn="l" rtl="0">
              <a:spcBef>
                <a:spcPts val="0"/>
              </a:spcBef>
              <a:spcAft>
                <a:spcPts val="0"/>
              </a:spcAft>
              <a:buNone/>
            </a:pPr>
            <a:r>
              <a:rPr lang="en-GB" sz="3600">
                <a:solidFill>
                  <a:schemeClr val="dk1"/>
                </a:solidFill>
                <a:latin typeface="Calibri"/>
                <a:ea typeface="Calibri"/>
                <a:cs typeface="Calibri"/>
                <a:sym typeface="Calibri"/>
              </a:rPr>
              <a:t>Physical – Dance/Fine motor</a:t>
            </a:r>
            <a:endParaRPr/>
          </a:p>
          <a:p>
            <a:pPr marL="0" marR="0" lvl="0" indent="0" algn="l" rtl="0">
              <a:spcBef>
                <a:spcPts val="0"/>
              </a:spcBef>
              <a:spcAft>
                <a:spcPts val="0"/>
              </a:spcAft>
              <a:buNone/>
            </a:pPr>
            <a:r>
              <a:rPr lang="en-GB" sz="3600">
                <a:solidFill>
                  <a:schemeClr val="dk1"/>
                </a:solidFill>
                <a:latin typeface="Calibri"/>
                <a:ea typeface="Calibri"/>
                <a:cs typeface="Calibri"/>
                <a:sym typeface="Calibri"/>
              </a:rPr>
              <a:t>Understanding of the world – Autumn</a:t>
            </a:r>
            <a:endParaRPr/>
          </a:p>
          <a:p>
            <a:pPr marL="0" marR="0" lvl="0" indent="0" algn="l" rtl="0">
              <a:spcBef>
                <a:spcPts val="0"/>
              </a:spcBef>
              <a:spcAft>
                <a:spcPts val="0"/>
              </a:spcAft>
              <a:buNone/>
            </a:pPr>
            <a:r>
              <a:rPr lang="en-GB" sz="3600">
                <a:solidFill>
                  <a:schemeClr val="dk1"/>
                </a:solidFill>
                <a:latin typeface="Calibri"/>
                <a:ea typeface="Calibri"/>
                <a:cs typeface="Calibri"/>
                <a:sym typeface="Calibri"/>
              </a:rPr>
              <a:t>Art and design – colour/autumn/cooking</a:t>
            </a:r>
            <a:endParaRPr sz="3600">
              <a:solidFill>
                <a:schemeClr val="dk1"/>
              </a:solidFill>
              <a:latin typeface="Calibri"/>
              <a:ea typeface="Calibri"/>
              <a:cs typeface="Calibri"/>
              <a:sym typeface="Calibri"/>
            </a:endParaRPr>
          </a:p>
          <a:p>
            <a:pPr marL="0" marR="0" lvl="0" indent="0" algn="l" rtl="0">
              <a:spcBef>
                <a:spcPts val="0"/>
              </a:spcBef>
              <a:spcAft>
                <a:spcPts val="0"/>
              </a:spcAft>
              <a:buNone/>
            </a:pPr>
            <a:r>
              <a:rPr lang="en-GB" sz="2000">
                <a:solidFill>
                  <a:schemeClr val="dk1"/>
                </a:solidFill>
                <a:latin typeface="Calibri"/>
                <a:ea typeface="Calibri"/>
                <a:cs typeface="Calibri"/>
                <a:sym typeface="Calibri"/>
              </a:rPr>
              <a:t>Curriculum overviews for each half term will be on the class page on the school website.  The link to this will be sent out each half term alongside any key information and PE days.</a:t>
            </a:r>
            <a:endParaRPr sz="20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000"/>
              <a:buFont typeface="Calibri"/>
              <a:buNone/>
            </a:pPr>
            <a:r>
              <a:rPr lang="en-GB" sz="4000" b="1" u="sng"/>
              <a:t>Trips</a:t>
            </a:r>
            <a:endParaRPr sz="4000" b="1" u="sng"/>
          </a:p>
        </p:txBody>
      </p:sp>
      <p:sp>
        <p:nvSpPr>
          <p:cNvPr id="143" name="Google Shape;143;p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GB" dirty="0"/>
              <a:t>In F2 we try and visit </a:t>
            </a:r>
            <a:r>
              <a:rPr lang="en-GB" dirty="0" smtClean="0"/>
              <a:t>Nanny </a:t>
            </a:r>
            <a:r>
              <a:rPr lang="en-GB" dirty="0" smtClean="0"/>
              <a:t>Sharon’s</a:t>
            </a:r>
            <a:r>
              <a:rPr lang="en-GB" dirty="0" smtClean="0"/>
              <a:t>, </a:t>
            </a:r>
            <a:r>
              <a:rPr lang="en-GB" dirty="0" smtClean="0"/>
              <a:t>the cinema and the library half termly.</a:t>
            </a:r>
            <a:endParaRPr dirty="0"/>
          </a:p>
          <a:p>
            <a:pPr marL="342900" lvl="0" indent="-342900" algn="l" rtl="0">
              <a:spcBef>
                <a:spcPts val="640"/>
              </a:spcBef>
              <a:spcAft>
                <a:spcPts val="0"/>
              </a:spcAft>
              <a:buClr>
                <a:schemeClr val="dk1"/>
              </a:buClr>
              <a:buSzPts val="3200"/>
              <a:buChar char="•"/>
            </a:pPr>
            <a:r>
              <a:rPr lang="en-GB" dirty="0"/>
              <a:t>We will inform you about local visits (e.g. church) as well. Walkers are always needed so please let us know if you can help!</a:t>
            </a:r>
            <a:endParaRPr dirty="0"/>
          </a:p>
          <a:p>
            <a:pPr marL="342900" lvl="0" indent="-342900" algn="l" rtl="0">
              <a:spcBef>
                <a:spcPts val="640"/>
              </a:spcBef>
              <a:spcAft>
                <a:spcPts val="0"/>
              </a:spcAft>
              <a:buClr>
                <a:schemeClr val="dk1"/>
              </a:buClr>
              <a:buSzPts val="3200"/>
              <a:buChar char="•"/>
            </a:pPr>
            <a:r>
              <a:rPr lang="en-GB" dirty="0"/>
              <a:t>If anyone would to volunteer to help in school please let us know.</a:t>
            </a:r>
            <a:endParaRPr dirty="0"/>
          </a:p>
          <a:p>
            <a:pPr marL="342900" lvl="0" indent="-139700" algn="l" rtl="0">
              <a:spcBef>
                <a:spcPts val="640"/>
              </a:spcBef>
              <a:spcAft>
                <a:spcPts val="0"/>
              </a:spcAft>
              <a:buClr>
                <a:schemeClr val="dk1"/>
              </a:buClr>
              <a:buSzPts val="3200"/>
              <a:buNone/>
            </a:pPr>
            <a:endParaRPr dirty="0"/>
          </a:p>
          <a:p>
            <a:pPr marL="342900" lvl="0" indent="-139700" algn="l" rtl="0">
              <a:spcBef>
                <a:spcPts val="640"/>
              </a:spcBef>
              <a:spcAft>
                <a:spcPts val="0"/>
              </a:spcAft>
              <a:buClr>
                <a:schemeClr val="dk1"/>
              </a:buClr>
              <a:buSzPts val="3200"/>
              <a:buNone/>
            </a:pPr>
            <a:endParaRPr dirty="0"/>
          </a:p>
          <a:p>
            <a:pPr marL="342900" lvl="0" indent="-139700" algn="l" rtl="0">
              <a:spcBef>
                <a:spcPts val="640"/>
              </a:spcBef>
              <a:spcAft>
                <a:spcPts val="0"/>
              </a:spcAft>
              <a:buClr>
                <a:schemeClr val="dk1"/>
              </a:buClr>
              <a:buSzPts val="3200"/>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9"/>
          <p:cNvSpPr txBox="1"/>
          <p:nvPr/>
        </p:nvSpPr>
        <p:spPr>
          <a:xfrm>
            <a:off x="405841" y="219576"/>
            <a:ext cx="8083200" cy="4248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ctr" rtl="0">
              <a:spcBef>
                <a:spcPts val="0"/>
              </a:spcBef>
              <a:spcAft>
                <a:spcPts val="0"/>
              </a:spcAft>
              <a:buNone/>
            </a:pPr>
            <a:r>
              <a:rPr lang="en-GB" sz="3600" b="1" u="sng">
                <a:solidFill>
                  <a:schemeClr val="dk1"/>
                </a:solidFill>
                <a:latin typeface="Calibri"/>
                <a:ea typeface="Calibri"/>
                <a:cs typeface="Calibri"/>
                <a:sym typeface="Calibri"/>
              </a:rPr>
              <a:t>HOMEWORK</a:t>
            </a:r>
            <a:endParaRPr/>
          </a:p>
          <a:p>
            <a:pPr marL="0" marR="0" lvl="0" indent="0" algn="l" rtl="0">
              <a:spcBef>
                <a:spcPts val="0"/>
              </a:spcBef>
              <a:spcAft>
                <a:spcPts val="0"/>
              </a:spcAft>
              <a:buNone/>
            </a:pPr>
            <a:endParaRPr sz="3600">
              <a:solidFill>
                <a:schemeClr val="dk1"/>
              </a:solidFill>
              <a:latin typeface="Calibri"/>
              <a:ea typeface="Calibri"/>
              <a:cs typeface="Calibri"/>
              <a:sym typeface="Calibri"/>
            </a:endParaRPr>
          </a:p>
          <a:p>
            <a:pPr marL="571500" marR="0" lvl="0" indent="-571500" algn="l" rtl="0">
              <a:spcBef>
                <a:spcPts val="0"/>
              </a:spcBef>
              <a:spcAft>
                <a:spcPts val="0"/>
              </a:spcAft>
              <a:buClr>
                <a:schemeClr val="dk1"/>
              </a:buClr>
              <a:buSzPts val="3600"/>
              <a:buFont typeface="Arial"/>
              <a:buChar char="•"/>
            </a:pPr>
            <a:r>
              <a:rPr lang="en-GB" sz="3600">
                <a:solidFill>
                  <a:schemeClr val="dk1"/>
                </a:solidFill>
                <a:latin typeface="Calibri"/>
                <a:ea typeface="Calibri"/>
                <a:cs typeface="Calibri"/>
                <a:sym typeface="Calibri"/>
              </a:rPr>
              <a:t>Practice phonemes taught that week</a:t>
            </a:r>
            <a:endParaRPr/>
          </a:p>
          <a:p>
            <a:pPr marL="571500" marR="0" lvl="0" indent="-571500" algn="l" rtl="0">
              <a:spcBef>
                <a:spcPts val="0"/>
              </a:spcBef>
              <a:spcAft>
                <a:spcPts val="0"/>
              </a:spcAft>
              <a:buClr>
                <a:schemeClr val="dk1"/>
              </a:buClr>
              <a:buSzPts val="3600"/>
              <a:buFont typeface="Arial"/>
              <a:buChar char="•"/>
            </a:pPr>
            <a:r>
              <a:rPr lang="en-GB" sz="3600">
                <a:solidFill>
                  <a:schemeClr val="dk1"/>
                </a:solidFill>
                <a:latin typeface="Calibri"/>
                <a:ea typeface="Calibri"/>
                <a:cs typeface="Calibri"/>
                <a:sym typeface="Calibri"/>
              </a:rPr>
              <a:t>Practice writing phonemes </a:t>
            </a:r>
            <a:endParaRPr/>
          </a:p>
          <a:p>
            <a:pPr marL="571500" marR="0" lvl="0" indent="-571500" algn="l" rtl="0">
              <a:spcBef>
                <a:spcPts val="0"/>
              </a:spcBef>
              <a:spcAft>
                <a:spcPts val="0"/>
              </a:spcAft>
              <a:buClr>
                <a:schemeClr val="dk1"/>
              </a:buClr>
              <a:buSzPts val="3600"/>
              <a:buFont typeface="Arial"/>
              <a:buChar char="•"/>
            </a:pPr>
            <a:r>
              <a:rPr lang="en-GB" sz="3600">
                <a:solidFill>
                  <a:schemeClr val="dk1"/>
                </a:solidFill>
                <a:latin typeface="Calibri"/>
                <a:ea typeface="Calibri"/>
                <a:cs typeface="Calibri"/>
                <a:sym typeface="Calibri"/>
              </a:rPr>
              <a:t>Daily reading when given a book</a:t>
            </a:r>
            <a:endParaRPr/>
          </a:p>
          <a:p>
            <a:pPr marL="571500" marR="0" lvl="0" indent="-571500" algn="l" rtl="0">
              <a:spcBef>
                <a:spcPts val="0"/>
              </a:spcBef>
              <a:spcAft>
                <a:spcPts val="0"/>
              </a:spcAft>
              <a:buClr>
                <a:schemeClr val="dk1"/>
              </a:buClr>
              <a:buSzPts val="3600"/>
              <a:buFont typeface="Arial"/>
              <a:buChar char="•"/>
            </a:pPr>
            <a:r>
              <a:rPr lang="en-GB" sz="3600">
                <a:solidFill>
                  <a:schemeClr val="dk1"/>
                </a:solidFill>
                <a:latin typeface="Calibri"/>
                <a:ea typeface="Calibri"/>
                <a:cs typeface="Calibri"/>
                <a:sym typeface="Calibri"/>
              </a:rPr>
              <a:t>Additional themed homework given out via tapestry.</a:t>
            </a:r>
            <a:endParaRPr sz="36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0"/>
          <p:cNvSpPr txBox="1"/>
          <p:nvPr/>
        </p:nvSpPr>
        <p:spPr>
          <a:xfrm>
            <a:off x="168706" y="224557"/>
            <a:ext cx="8208912" cy="169277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200">
                <a:solidFill>
                  <a:schemeClr val="dk1"/>
                </a:solidFill>
                <a:latin typeface="Calibri"/>
                <a:ea typeface="Calibri"/>
                <a:cs typeface="Calibri"/>
                <a:sym typeface="Calibri"/>
              </a:rPr>
              <a:t>Reading in year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GB" sz="1800">
                <a:solidFill>
                  <a:schemeClr val="dk1"/>
                </a:solidFill>
                <a:latin typeface="Calibri"/>
                <a:ea typeface="Calibri"/>
                <a:cs typeface="Calibri"/>
                <a:sym typeface="Calibri"/>
              </a:rPr>
              <a:t>Each child is expected to ‘Strive for five’ – this means </a:t>
            </a:r>
            <a:endParaRPr/>
          </a:p>
          <a:p>
            <a:pPr marL="0" marR="0" lvl="0" indent="0" algn="l" rtl="0">
              <a:spcBef>
                <a:spcPts val="0"/>
              </a:spcBef>
              <a:spcAft>
                <a:spcPts val="0"/>
              </a:spcAft>
              <a:buNone/>
            </a:pPr>
            <a:r>
              <a:rPr lang="en-GB" sz="1800">
                <a:solidFill>
                  <a:schemeClr val="dk1"/>
                </a:solidFill>
                <a:latin typeface="Calibri"/>
                <a:ea typeface="Calibri"/>
                <a:cs typeface="Calibri"/>
                <a:sym typeface="Calibri"/>
              </a:rPr>
              <a:t>reading at least 5 times a week at home.  </a:t>
            </a:r>
            <a:endParaRPr/>
          </a:p>
        </p:txBody>
      </p:sp>
      <p:pic>
        <p:nvPicPr>
          <p:cNvPr id="161" name="Google Shape;161;p10" descr="tumblr_mnq3hvftsT1r9mgqro1_1280">
            <a:hlinkClick r:id="rId3"/>
          </p:cNvPr>
          <p:cNvPicPr preferRelativeResize="0"/>
          <p:nvPr/>
        </p:nvPicPr>
        <p:blipFill rotWithShape="1">
          <a:blip r:embed="rId4">
            <a:alphaModFix/>
          </a:blip>
          <a:srcRect/>
          <a:stretch/>
        </p:blipFill>
        <p:spPr>
          <a:xfrm>
            <a:off x="5917952" y="224557"/>
            <a:ext cx="2914650" cy="3043238"/>
          </a:xfrm>
          <a:prstGeom prst="rect">
            <a:avLst/>
          </a:prstGeom>
          <a:noFill/>
          <a:ln>
            <a:noFill/>
          </a:ln>
        </p:spPr>
      </p:pic>
      <p:pic>
        <p:nvPicPr>
          <p:cNvPr id="162" name="Google Shape;162;p10" descr="Reading-quote-by-Dr.-Seuss">
            <a:hlinkClick r:id="rId5"/>
          </p:cNvPr>
          <p:cNvPicPr preferRelativeResize="0"/>
          <p:nvPr/>
        </p:nvPicPr>
        <p:blipFill rotWithShape="1">
          <a:blip r:embed="rId6">
            <a:alphaModFix/>
          </a:blip>
          <a:srcRect/>
          <a:stretch/>
        </p:blipFill>
        <p:spPr>
          <a:xfrm>
            <a:off x="384418" y="2636912"/>
            <a:ext cx="3888744" cy="4019990"/>
          </a:xfrm>
          <a:prstGeom prst="rect">
            <a:avLst/>
          </a:prstGeom>
          <a:noFill/>
          <a:ln>
            <a:noFill/>
          </a:ln>
        </p:spPr>
      </p:pic>
      <p:sp>
        <p:nvSpPr>
          <p:cNvPr id="163" name="Google Shape;163;p10"/>
          <p:cNvSpPr/>
          <p:nvPr/>
        </p:nvSpPr>
        <p:spPr>
          <a:xfrm>
            <a:off x="4427984" y="3933056"/>
            <a:ext cx="4572000"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GB" sz="1800">
                <a:solidFill>
                  <a:schemeClr val="dk1"/>
                </a:solidFill>
                <a:latin typeface="Calibri"/>
                <a:ea typeface="Calibri"/>
                <a:cs typeface="Calibri"/>
                <a:sym typeface="Calibri"/>
              </a:rPr>
              <a:t>Reading books will be sent home on a Thursday and returned on a Friday. Please ensure your child’s book is in their blue bags at all times.</a:t>
            </a:r>
            <a:endParaRPr sz="18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1"/>
          <p:cNvSpPr txBox="1"/>
          <p:nvPr/>
        </p:nvSpPr>
        <p:spPr>
          <a:xfrm>
            <a:off x="199697" y="94594"/>
            <a:ext cx="8723586" cy="664793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u="sng" dirty="0">
                <a:solidFill>
                  <a:schemeClr val="dk1"/>
                </a:solidFill>
                <a:latin typeface="Calibri"/>
                <a:ea typeface="Calibri"/>
                <a:cs typeface="Calibri"/>
                <a:sym typeface="Calibri"/>
              </a:rPr>
              <a:t>Water Bottles</a:t>
            </a:r>
            <a:endParaRPr sz="2000" b="1" u="sng"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1800" dirty="0">
                <a:solidFill>
                  <a:schemeClr val="dk1"/>
                </a:solidFill>
                <a:latin typeface="Calibri"/>
                <a:ea typeface="Calibri"/>
                <a:cs typeface="Calibri"/>
                <a:sym typeface="Calibri"/>
              </a:rPr>
              <a:t>Please make sure that these are named – water or sugar free cordials/squash only.  No fizzy drinks please.  Drinks will be stored and children will have regular access to them at appropriate times</a:t>
            </a:r>
            <a:r>
              <a:rPr lang="en-GB" sz="1800" dirty="0" smtClean="0">
                <a:solidFill>
                  <a:schemeClr val="dk1"/>
                </a:solidFill>
                <a:latin typeface="Calibri"/>
                <a:ea typeface="Calibri"/>
                <a:cs typeface="Calibri"/>
                <a:sym typeface="Calibri"/>
              </a:rPr>
              <a:t>.</a:t>
            </a:r>
          </a:p>
          <a:p>
            <a:pPr marL="0" marR="0" lvl="0" indent="0" algn="l" rtl="0">
              <a:spcBef>
                <a:spcPts val="0"/>
              </a:spcBef>
              <a:spcAft>
                <a:spcPts val="0"/>
              </a:spcAft>
              <a:buNone/>
            </a:pPr>
            <a:endParaRPr lang="en-GB"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2000" b="1" u="sng" dirty="0" smtClean="0">
                <a:solidFill>
                  <a:schemeClr val="dk1"/>
                </a:solidFill>
                <a:latin typeface="Calibri"/>
                <a:ea typeface="Calibri"/>
                <a:cs typeface="Calibri"/>
                <a:sym typeface="Calibri"/>
              </a:rPr>
              <a:t>Wellies</a:t>
            </a:r>
            <a:endParaRPr sz="2000" b="1" u="sng" dirty="0">
              <a:solidFill>
                <a:schemeClr val="dk1"/>
              </a:solidFill>
              <a:latin typeface="Calibri"/>
              <a:ea typeface="Calibri"/>
              <a:cs typeface="Calibri"/>
              <a:sym typeface="Calibri"/>
            </a:endParaRPr>
          </a:p>
          <a:p>
            <a:pPr marL="0" marR="0" lvl="0" indent="0" algn="l" rtl="0">
              <a:spcBef>
                <a:spcPts val="0"/>
              </a:spcBef>
              <a:spcAft>
                <a:spcPts val="0"/>
              </a:spcAft>
              <a:buNone/>
            </a:pPr>
            <a:endParaRPr lang="en-GB" sz="1800" dirty="0" smtClean="0">
              <a:solidFill>
                <a:schemeClr val="dk1"/>
              </a:solidFill>
              <a:latin typeface="Calibri"/>
              <a:ea typeface="Calibri"/>
              <a:cs typeface="Calibri"/>
              <a:sym typeface="Calibri"/>
            </a:endParaRPr>
          </a:p>
          <a:p>
            <a:pPr marL="0" marR="0" lvl="0" indent="0" algn="l" rtl="0">
              <a:spcBef>
                <a:spcPts val="0"/>
              </a:spcBef>
              <a:spcAft>
                <a:spcPts val="0"/>
              </a:spcAft>
              <a:buNone/>
            </a:pPr>
            <a:r>
              <a:rPr lang="en-GB" sz="1800" dirty="0" smtClean="0">
                <a:solidFill>
                  <a:schemeClr val="dk1"/>
                </a:solidFill>
                <a:latin typeface="Calibri"/>
                <a:ea typeface="Calibri"/>
                <a:cs typeface="Calibri"/>
                <a:sym typeface="Calibri"/>
              </a:rPr>
              <a:t>Please send a pair of labelled wellies into school asap. The children are only allowed t play in the gated area of the playground if they have wellies on.</a:t>
            </a: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lang="en-GB" sz="2000" b="1" u="sng" dirty="0" smtClean="0">
              <a:solidFill>
                <a:schemeClr val="dk1"/>
              </a:solidFill>
              <a:latin typeface="Calibri"/>
              <a:ea typeface="Calibri"/>
              <a:cs typeface="Calibri"/>
              <a:sym typeface="Calibri"/>
            </a:endParaRPr>
          </a:p>
          <a:p>
            <a:pPr marL="0" marR="0" lvl="0" indent="0" algn="l" rtl="0">
              <a:spcBef>
                <a:spcPts val="0"/>
              </a:spcBef>
              <a:spcAft>
                <a:spcPts val="0"/>
              </a:spcAft>
              <a:buNone/>
            </a:pPr>
            <a:r>
              <a:rPr lang="en-GB" sz="2000" b="1" u="sng" dirty="0" smtClean="0">
                <a:solidFill>
                  <a:schemeClr val="dk1"/>
                </a:solidFill>
                <a:latin typeface="Calibri"/>
                <a:ea typeface="Calibri"/>
                <a:cs typeface="Calibri"/>
                <a:sym typeface="Calibri"/>
              </a:rPr>
              <a:t>Snacks</a:t>
            </a:r>
            <a:endParaRPr sz="2000" b="1" u="sng"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1800" dirty="0">
                <a:solidFill>
                  <a:schemeClr val="dk1"/>
                </a:solidFill>
                <a:latin typeface="Calibri"/>
                <a:ea typeface="Calibri"/>
                <a:cs typeface="Calibri"/>
                <a:sym typeface="Calibri"/>
              </a:rPr>
              <a:t>Fruit is available throughout the day. Each child is allowed 1 piece of fruit per day. Snack will be provided in the afternoon at a cost of £5 per half term. We will let you know what is owed vis tapestry.</a:t>
            </a: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lang="en-GB" sz="2000" b="1" u="sng" dirty="0" smtClean="0">
              <a:solidFill>
                <a:schemeClr val="dk1"/>
              </a:solidFill>
              <a:latin typeface="Calibri"/>
              <a:ea typeface="Calibri"/>
              <a:cs typeface="Calibri"/>
              <a:sym typeface="Calibri"/>
            </a:endParaRPr>
          </a:p>
          <a:p>
            <a:pPr marL="0" marR="0" lvl="0" indent="0" algn="l" rtl="0">
              <a:spcBef>
                <a:spcPts val="0"/>
              </a:spcBef>
              <a:spcAft>
                <a:spcPts val="0"/>
              </a:spcAft>
              <a:buNone/>
            </a:pPr>
            <a:r>
              <a:rPr lang="en-GB" sz="2000" b="1" u="sng" dirty="0" smtClean="0">
                <a:solidFill>
                  <a:schemeClr val="dk1"/>
                </a:solidFill>
                <a:latin typeface="Calibri"/>
                <a:ea typeface="Calibri"/>
                <a:cs typeface="Calibri"/>
                <a:sym typeface="Calibri"/>
              </a:rPr>
              <a:t>Label</a:t>
            </a:r>
            <a:endParaRPr sz="2000" b="1" u="sng"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1800" dirty="0">
                <a:solidFill>
                  <a:schemeClr val="dk1"/>
                </a:solidFill>
                <a:latin typeface="Calibri"/>
                <a:ea typeface="Calibri"/>
                <a:cs typeface="Calibri"/>
                <a:sym typeface="Calibri"/>
              </a:rPr>
              <a:t>Please label clothes (especially jumpers).</a:t>
            </a: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2000" b="1" u="sng" dirty="0">
                <a:solidFill>
                  <a:schemeClr val="dk1"/>
                </a:solidFill>
                <a:latin typeface="Calibri"/>
                <a:ea typeface="Calibri"/>
                <a:cs typeface="Calibri"/>
                <a:sym typeface="Calibri"/>
              </a:rPr>
              <a:t>School Meals</a:t>
            </a:r>
            <a:endParaRPr sz="2000" b="1" u="sng"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1800" dirty="0">
                <a:solidFill>
                  <a:schemeClr val="dk1"/>
                </a:solidFill>
                <a:latin typeface="Calibri"/>
                <a:ea typeface="Calibri"/>
                <a:cs typeface="Calibri"/>
                <a:sym typeface="Calibri"/>
              </a:rPr>
              <a:t>The menu is available, please discuss the choices you made with your child so they are familiar with their choices. We will endeavour to let you know any changes ahead of the day</a:t>
            </a:r>
            <a:r>
              <a:rPr lang="en-GB" sz="1800" dirty="0" smtClean="0">
                <a:solidFill>
                  <a:schemeClr val="dk1"/>
                </a:solidFill>
                <a:latin typeface="Calibri"/>
                <a:ea typeface="Calibri"/>
                <a:cs typeface="Calibri"/>
                <a:sym typeface="Calibri"/>
              </a:rPr>
              <a:t>.</a:t>
            </a: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1600" dirty="0">
                <a:solidFill>
                  <a:schemeClr val="dk1"/>
                </a:solidFill>
                <a:latin typeface="Calibri"/>
                <a:ea typeface="Calibri"/>
                <a:cs typeface="Calibri"/>
                <a:sym typeface="Calibri"/>
              </a:rPr>
              <a:t>PLEASE REMEMBER WE ARE A</a:t>
            </a:r>
            <a:r>
              <a:rPr lang="en-GB" sz="1600" b="1" dirty="0">
                <a:solidFill>
                  <a:schemeClr val="dk1"/>
                </a:solidFill>
                <a:latin typeface="Calibri"/>
                <a:ea typeface="Calibri"/>
                <a:cs typeface="Calibri"/>
                <a:sym typeface="Calibri"/>
              </a:rPr>
              <a:t> NUT FREE SCHOOL</a:t>
            </a:r>
            <a:r>
              <a:rPr lang="en-GB" sz="1600" dirty="0">
                <a:solidFill>
                  <a:schemeClr val="dk1"/>
                </a:solidFill>
                <a:latin typeface="Calibri"/>
                <a:ea typeface="Calibri"/>
                <a:cs typeface="Calibri"/>
                <a:sym typeface="Calibri"/>
              </a:rPr>
              <a:t> DUE TO ALLERGIES.</a:t>
            </a:r>
            <a:endParaRPr sz="1600" dirty="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t>Forest School</a:t>
            </a:r>
            <a:endParaRPr lang="en-GB" u="sng" dirty="0"/>
          </a:p>
        </p:txBody>
      </p:sp>
      <p:sp>
        <p:nvSpPr>
          <p:cNvPr id="3" name="TextBox 2"/>
          <p:cNvSpPr txBox="1"/>
          <p:nvPr/>
        </p:nvSpPr>
        <p:spPr>
          <a:xfrm>
            <a:off x="386080" y="1310640"/>
            <a:ext cx="8524240" cy="5509200"/>
          </a:xfrm>
          <a:prstGeom prst="rect">
            <a:avLst/>
          </a:prstGeom>
          <a:noFill/>
        </p:spPr>
        <p:txBody>
          <a:bodyPr wrap="square" rtlCol="0">
            <a:spAutoFit/>
          </a:bodyPr>
          <a:lstStyle/>
          <a:p>
            <a:r>
              <a:rPr lang="en-GB" sz="3200" dirty="0" smtClean="0">
                <a:latin typeface="Calibri" panose="020F0502020204030204" pitchFamily="34" charset="0"/>
                <a:ea typeface="Calibri" panose="020F0502020204030204" pitchFamily="34" charset="0"/>
                <a:cs typeface="Calibri" panose="020F0502020204030204" pitchFamily="34" charset="0"/>
              </a:rPr>
              <a:t>Forest school will take place </a:t>
            </a:r>
            <a:r>
              <a:rPr lang="en-GB" sz="3200" dirty="0" smtClean="0">
                <a:latin typeface="Calibri" panose="020F0502020204030204" pitchFamily="34" charset="0"/>
                <a:ea typeface="Calibri" panose="020F0502020204030204" pitchFamily="34" charset="0"/>
                <a:cs typeface="Calibri" panose="020F0502020204030204" pitchFamily="34" charset="0"/>
              </a:rPr>
              <a:t>next</a:t>
            </a:r>
            <a:r>
              <a:rPr lang="en-GB" sz="3200" dirty="0" smtClean="0">
                <a:latin typeface="Calibri" panose="020F0502020204030204" pitchFamily="34" charset="0"/>
                <a:ea typeface="Calibri" panose="020F0502020204030204" pitchFamily="34" charset="0"/>
                <a:cs typeface="Calibri" panose="020F0502020204030204" pitchFamily="34" charset="0"/>
              </a:rPr>
              <a:t> </a:t>
            </a:r>
            <a:r>
              <a:rPr lang="en-GB" sz="3200" dirty="0" smtClean="0">
                <a:latin typeface="Calibri" panose="020F0502020204030204" pitchFamily="34" charset="0"/>
                <a:ea typeface="Calibri" panose="020F0502020204030204" pitchFamily="34" charset="0"/>
                <a:cs typeface="Calibri" panose="020F0502020204030204" pitchFamily="34" charset="0"/>
              </a:rPr>
              <a:t>half term on a </a:t>
            </a:r>
            <a:r>
              <a:rPr lang="en-GB" sz="3200" dirty="0" smtClean="0">
                <a:latin typeface="Calibri" panose="020F0502020204030204" pitchFamily="34" charset="0"/>
                <a:ea typeface="Calibri" panose="020F0502020204030204" pitchFamily="34" charset="0"/>
                <a:cs typeface="Calibri" panose="020F0502020204030204" pitchFamily="34" charset="0"/>
              </a:rPr>
              <a:t>Friday </a:t>
            </a:r>
            <a:r>
              <a:rPr lang="en-GB" sz="3200" dirty="0" smtClean="0">
                <a:latin typeface="Calibri" panose="020F0502020204030204" pitchFamily="34" charset="0"/>
                <a:ea typeface="Calibri" panose="020F0502020204030204" pitchFamily="34" charset="0"/>
                <a:cs typeface="Calibri" panose="020F0502020204030204" pitchFamily="34" charset="0"/>
              </a:rPr>
              <a:t>morning</a:t>
            </a:r>
            <a:r>
              <a:rPr lang="en-GB" sz="3200" dirty="0" smtClean="0">
                <a:latin typeface="Calibri" panose="020F0502020204030204" pitchFamily="34" charset="0"/>
                <a:ea typeface="Calibri" panose="020F0502020204030204" pitchFamily="34" charset="0"/>
                <a:cs typeface="Calibri" panose="020F0502020204030204" pitchFamily="34" charset="0"/>
              </a:rPr>
              <a:t>. </a:t>
            </a:r>
          </a:p>
          <a:p>
            <a:r>
              <a:rPr lang="en-GB" sz="3200" dirty="0" smtClean="0">
                <a:latin typeface="Calibri" panose="020F0502020204030204" pitchFamily="34" charset="0"/>
                <a:ea typeface="Calibri" panose="020F0502020204030204" pitchFamily="34" charset="0"/>
                <a:cs typeface="Calibri" panose="020F0502020204030204" pitchFamily="34" charset="0"/>
              </a:rPr>
              <a:t>Children will need come into school in clothes that can get dirty and possibly wet. They can wear their school wellies so will not need different footwear. </a:t>
            </a:r>
          </a:p>
          <a:p>
            <a:r>
              <a:rPr lang="en-GB" sz="3200" dirty="0" smtClean="0">
                <a:latin typeface="Calibri" panose="020F0502020204030204" pitchFamily="34" charset="0"/>
                <a:ea typeface="Calibri" panose="020F0502020204030204" pitchFamily="34" charset="0"/>
                <a:cs typeface="Calibri" panose="020F0502020204030204" pitchFamily="34" charset="0"/>
              </a:rPr>
              <a:t>Please only send your child’s puddle suit in on their Forest School day unless asked otherwise.</a:t>
            </a:r>
          </a:p>
          <a:p>
            <a:r>
              <a:rPr lang="en-GB" sz="3200" dirty="0" smtClean="0">
                <a:latin typeface="Calibri" panose="020F0502020204030204" pitchFamily="34" charset="0"/>
                <a:ea typeface="Calibri" panose="020F0502020204030204" pitchFamily="34" charset="0"/>
                <a:cs typeface="Calibri" panose="020F0502020204030204" pitchFamily="34" charset="0"/>
              </a:rPr>
              <a:t>It is vital they can get their own puddle suit on and off so please practice at home. Send an alternative coat in a labelled bag.</a:t>
            </a:r>
            <a:endParaRPr lang="en-GB" sz="3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1375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2"/>
          <p:cNvSpPr txBox="1"/>
          <p:nvPr/>
        </p:nvSpPr>
        <p:spPr>
          <a:xfrm>
            <a:off x="395537" y="682471"/>
            <a:ext cx="8208900" cy="41549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b="1" u="sng" dirty="0">
                <a:solidFill>
                  <a:schemeClr val="dk1"/>
                </a:solidFill>
                <a:latin typeface="Calibri"/>
                <a:ea typeface="Calibri"/>
                <a:cs typeface="Calibri"/>
                <a:sym typeface="Calibri"/>
              </a:rPr>
              <a:t>Friday Assembly</a:t>
            </a:r>
            <a:endParaRPr dirty="0"/>
          </a:p>
          <a:p>
            <a:pPr marL="0" marR="0" lvl="0" indent="0" algn="ctr" rtl="0">
              <a:spcBef>
                <a:spcPts val="0"/>
              </a:spcBef>
              <a:spcAft>
                <a:spcPts val="0"/>
              </a:spcAft>
              <a:buNone/>
            </a:pPr>
            <a:endParaRPr sz="2400" b="1" u="sng"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2400" dirty="0">
                <a:solidFill>
                  <a:schemeClr val="dk1"/>
                </a:solidFill>
                <a:latin typeface="Calibri"/>
                <a:ea typeface="Calibri"/>
                <a:cs typeface="Calibri"/>
                <a:sym typeface="Calibri"/>
              </a:rPr>
              <a:t>Each week we will pick two of our children to receive an award for a special achievement that week – </a:t>
            </a:r>
            <a:r>
              <a:rPr lang="en-GB" sz="2400" dirty="0" smtClean="0">
                <a:solidFill>
                  <a:schemeClr val="dk1"/>
                </a:solidFill>
                <a:latin typeface="Calibri"/>
                <a:ea typeface="Calibri"/>
                <a:cs typeface="Calibri"/>
                <a:sym typeface="Calibri"/>
              </a:rPr>
              <a:t> chosen by the class</a:t>
            </a:r>
          </a:p>
          <a:p>
            <a:pPr marL="0" marR="0" lvl="0" indent="0" algn="l" rtl="0">
              <a:spcBef>
                <a:spcPts val="0"/>
              </a:spcBef>
              <a:spcAft>
                <a:spcPts val="0"/>
              </a:spcAft>
              <a:buNone/>
            </a:pPr>
            <a:endParaRPr sz="2400"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2400" dirty="0">
                <a:solidFill>
                  <a:schemeClr val="dk1"/>
                </a:solidFill>
                <a:latin typeface="Calibri"/>
                <a:ea typeface="Calibri"/>
                <a:cs typeface="Calibri"/>
                <a:sym typeface="Calibri"/>
              </a:rPr>
              <a:t>Parents will be informed on the Friday of the week before and can attend the assembly on a Friday at 2:40pm. </a:t>
            </a:r>
            <a:endParaRPr dirty="0"/>
          </a:p>
          <a:p>
            <a:pPr marL="0" marR="0" lvl="0" indent="0" algn="l" rtl="0">
              <a:spcBef>
                <a:spcPts val="0"/>
              </a:spcBef>
              <a:spcAft>
                <a:spcPts val="0"/>
              </a:spcAft>
              <a:buNone/>
            </a:pPr>
            <a:endParaRPr sz="2400"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2400" dirty="0">
                <a:solidFill>
                  <a:schemeClr val="dk1"/>
                </a:solidFill>
                <a:latin typeface="Calibri"/>
                <a:ea typeface="Calibri"/>
                <a:cs typeface="Calibri"/>
                <a:sym typeface="Calibri"/>
              </a:rPr>
              <a:t>The children who receive a certificate will have a hot chocolate and time to share their learning the following week with Mrs </a:t>
            </a:r>
            <a:r>
              <a:rPr lang="en-GB" sz="2400" dirty="0" err="1">
                <a:solidFill>
                  <a:schemeClr val="dk1"/>
                </a:solidFill>
                <a:latin typeface="Calibri"/>
                <a:ea typeface="Calibri"/>
                <a:cs typeface="Calibri"/>
                <a:sym typeface="Calibri"/>
              </a:rPr>
              <a:t>Grimster</a:t>
            </a:r>
            <a:r>
              <a:rPr lang="en-GB" sz="2400" dirty="0">
                <a:solidFill>
                  <a:schemeClr val="dk1"/>
                </a:solidFill>
                <a:latin typeface="Calibri"/>
                <a:ea typeface="Calibri"/>
                <a:cs typeface="Calibri"/>
                <a:sym typeface="Calibri"/>
              </a:rPr>
              <a:t> or Mrs Cooper.</a:t>
            </a:r>
            <a:endParaRPr sz="2400" dirty="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3"/>
          <p:cNvSpPr txBox="1"/>
          <p:nvPr/>
        </p:nvSpPr>
        <p:spPr>
          <a:xfrm>
            <a:off x="539552" y="116632"/>
            <a:ext cx="8208900" cy="6495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4000" b="1" u="sng">
                <a:solidFill>
                  <a:schemeClr val="dk1"/>
                </a:solidFill>
                <a:latin typeface="Calibri"/>
                <a:ea typeface="Calibri"/>
                <a:cs typeface="Calibri"/>
                <a:sym typeface="Calibri"/>
              </a:rPr>
              <a:t>Time off school</a:t>
            </a:r>
            <a:endParaRPr sz="4000" b="1" u="sng">
              <a:solidFill>
                <a:schemeClr val="dk1"/>
              </a:solidFill>
              <a:latin typeface="Calibri"/>
              <a:ea typeface="Calibri"/>
              <a:cs typeface="Calibri"/>
              <a:sym typeface="Calibri"/>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0" marR="0" lvl="0" indent="0" algn="l" rtl="0">
              <a:spcBef>
                <a:spcPts val="0"/>
              </a:spcBef>
              <a:spcAft>
                <a:spcPts val="0"/>
              </a:spcAft>
              <a:buNone/>
            </a:pPr>
            <a:r>
              <a:rPr lang="en-GB" sz="2200">
                <a:solidFill>
                  <a:schemeClr val="dk1"/>
                </a:solidFill>
                <a:latin typeface="Calibri"/>
                <a:ea typeface="Calibri"/>
                <a:cs typeface="Calibri"/>
                <a:sym typeface="Calibri"/>
              </a:rPr>
              <a:t>In case of illness: phone school office before 9.30am</a:t>
            </a:r>
            <a:endParaRPr/>
          </a:p>
          <a:p>
            <a:pPr marL="0" marR="0" lvl="0" indent="0" algn="l" rtl="0">
              <a:spcBef>
                <a:spcPts val="0"/>
              </a:spcBef>
              <a:spcAft>
                <a:spcPts val="0"/>
              </a:spcAft>
              <a:buNone/>
            </a:pPr>
            <a:endParaRPr sz="2200">
              <a:solidFill>
                <a:schemeClr val="dk1"/>
              </a:solidFill>
              <a:latin typeface="Calibri"/>
              <a:ea typeface="Calibri"/>
              <a:cs typeface="Calibri"/>
              <a:sym typeface="Calibri"/>
            </a:endParaRPr>
          </a:p>
          <a:p>
            <a:pPr marL="0" marR="0" lvl="0" indent="0" algn="l" rtl="0">
              <a:spcBef>
                <a:spcPts val="0"/>
              </a:spcBef>
              <a:spcAft>
                <a:spcPts val="0"/>
              </a:spcAft>
              <a:buNone/>
            </a:pPr>
            <a:r>
              <a:rPr lang="en-GB" sz="2200">
                <a:solidFill>
                  <a:schemeClr val="dk1"/>
                </a:solidFill>
                <a:latin typeface="Calibri"/>
                <a:ea typeface="Calibri"/>
                <a:cs typeface="Calibri"/>
                <a:sym typeface="Calibri"/>
              </a:rPr>
              <a:t>Requested time off school: please email the school office to explain why it is exceptional.  A leaflet explaining fixed penalty notices has been sent out in July regarding new rules.</a:t>
            </a:r>
            <a:endParaRPr/>
          </a:p>
          <a:p>
            <a:pPr marL="0" marR="0" lvl="0" indent="0" algn="l" rtl="0">
              <a:spcBef>
                <a:spcPts val="0"/>
              </a:spcBef>
              <a:spcAft>
                <a:spcPts val="0"/>
              </a:spcAft>
              <a:buNone/>
            </a:pPr>
            <a:endParaRPr sz="2200">
              <a:solidFill>
                <a:schemeClr val="dk1"/>
              </a:solidFill>
              <a:latin typeface="Calibri"/>
              <a:ea typeface="Calibri"/>
              <a:cs typeface="Calibri"/>
              <a:sym typeface="Calibri"/>
            </a:endParaRPr>
          </a:p>
          <a:p>
            <a:pPr marL="0" marR="0" lvl="0" indent="0" algn="l" rtl="0">
              <a:spcBef>
                <a:spcPts val="0"/>
              </a:spcBef>
              <a:spcAft>
                <a:spcPts val="0"/>
              </a:spcAft>
              <a:buNone/>
            </a:pPr>
            <a:r>
              <a:rPr lang="en-GB" sz="2200">
                <a:solidFill>
                  <a:schemeClr val="dk1"/>
                </a:solidFill>
                <a:latin typeface="Calibri"/>
                <a:ea typeface="Calibri"/>
                <a:cs typeface="Calibri"/>
                <a:sym typeface="Calibri"/>
              </a:rPr>
              <a:t>We are expected to issue Fixed Penalty Notices for more than 10 sessions (1 day = 2 sessions) of unauthorised absence in a ten week period.</a:t>
            </a:r>
            <a:endParaRPr sz="2200">
              <a:solidFill>
                <a:schemeClr val="dk1"/>
              </a:solidFill>
              <a:latin typeface="Calibri"/>
              <a:ea typeface="Calibri"/>
              <a:cs typeface="Calibri"/>
              <a:sym typeface="Calibri"/>
            </a:endParaRPr>
          </a:p>
          <a:p>
            <a:pPr marL="0" marR="0" lvl="0" indent="0" algn="l" rtl="0">
              <a:spcBef>
                <a:spcPts val="0"/>
              </a:spcBef>
              <a:spcAft>
                <a:spcPts val="0"/>
              </a:spcAft>
              <a:buNone/>
            </a:pPr>
            <a:endParaRPr sz="2200">
              <a:solidFill>
                <a:schemeClr val="dk1"/>
              </a:solidFill>
              <a:latin typeface="Calibri"/>
              <a:ea typeface="Calibri"/>
              <a:cs typeface="Calibri"/>
              <a:sym typeface="Calibri"/>
            </a:endParaRPr>
          </a:p>
          <a:p>
            <a:pPr marL="0" marR="0" lvl="0" indent="0" algn="l" rtl="0">
              <a:spcBef>
                <a:spcPts val="0"/>
              </a:spcBef>
              <a:spcAft>
                <a:spcPts val="0"/>
              </a:spcAft>
              <a:buNone/>
            </a:pPr>
            <a:r>
              <a:rPr lang="en-GB" sz="2200">
                <a:solidFill>
                  <a:schemeClr val="dk1"/>
                </a:solidFill>
                <a:latin typeface="Calibri"/>
                <a:ea typeface="Calibri"/>
                <a:cs typeface="Calibri"/>
                <a:sym typeface="Calibri"/>
              </a:rPr>
              <a:t>We do monitor late arrivals and those who have regular time off school and will be in touch where necessary to offer support.</a:t>
            </a:r>
            <a:endParaRPr/>
          </a:p>
          <a:p>
            <a:pPr marL="0" marR="0" lvl="0" indent="0" algn="l" rtl="0">
              <a:spcBef>
                <a:spcPts val="0"/>
              </a:spcBef>
              <a:spcAft>
                <a:spcPts val="0"/>
              </a:spcAft>
              <a:buNone/>
            </a:pPr>
            <a:endParaRPr sz="2200">
              <a:solidFill>
                <a:schemeClr val="dk1"/>
              </a:solidFill>
              <a:latin typeface="Calibri"/>
              <a:ea typeface="Calibri"/>
              <a:cs typeface="Calibri"/>
              <a:sym typeface="Calibri"/>
            </a:endParaRPr>
          </a:p>
          <a:p>
            <a:pPr marL="0" marR="0" lvl="0" indent="0" algn="l" rtl="0">
              <a:spcBef>
                <a:spcPts val="0"/>
              </a:spcBef>
              <a:spcAft>
                <a:spcPts val="0"/>
              </a:spcAft>
              <a:buNone/>
            </a:pPr>
            <a:r>
              <a:rPr lang="en-GB" sz="2200" b="1">
                <a:solidFill>
                  <a:schemeClr val="dk1"/>
                </a:solidFill>
                <a:latin typeface="Calibri"/>
                <a:ea typeface="Calibri"/>
                <a:cs typeface="Calibri"/>
                <a:sym typeface="Calibri"/>
              </a:rPr>
              <a:t>The gate opens at 8.40am and closes at 8.55am.</a:t>
            </a:r>
            <a:r>
              <a:rPr lang="en-GB" sz="2200">
                <a:solidFill>
                  <a:schemeClr val="dk1"/>
                </a:solidFill>
                <a:latin typeface="Calibri"/>
                <a:ea typeface="Calibri"/>
                <a:cs typeface="Calibri"/>
                <a:sym typeface="Calibri"/>
              </a:rPr>
              <a:t> There are learning activities in classrooms from 8.40am so please ensure a prompt arrival.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4"/>
          <p:cNvSpPr txBox="1"/>
          <p:nvPr/>
        </p:nvSpPr>
        <p:spPr>
          <a:xfrm>
            <a:off x="395537" y="308660"/>
            <a:ext cx="8208900" cy="5649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u="sng">
                <a:solidFill>
                  <a:schemeClr val="dk1"/>
                </a:solidFill>
                <a:latin typeface="Calibri"/>
                <a:ea typeface="Calibri"/>
                <a:cs typeface="Calibri"/>
                <a:sym typeface="Calibri"/>
              </a:rPr>
              <a:t>Communication and Progress </a:t>
            </a:r>
            <a:endParaRPr/>
          </a:p>
          <a:p>
            <a:pPr marL="0" marR="0" lvl="0" indent="0" algn="l" rtl="0">
              <a:spcBef>
                <a:spcPts val="0"/>
              </a:spcBef>
              <a:spcAft>
                <a:spcPts val="0"/>
              </a:spcAft>
              <a:buNone/>
            </a:pPr>
            <a:r>
              <a:rPr lang="en-GB" sz="1800">
                <a:solidFill>
                  <a:schemeClr val="dk1"/>
                </a:solidFill>
                <a:latin typeface="Calibri"/>
                <a:ea typeface="Calibri"/>
                <a:cs typeface="Calibri"/>
                <a:sym typeface="Calibri"/>
              </a:rPr>
              <a:t>As a school we want to keep parents and carers up-to-date with their child’s education and what is happening in school.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1700"/>
              <a:buFont typeface="Arial"/>
              <a:buChar char="•"/>
            </a:pPr>
            <a:r>
              <a:rPr lang="en-GB" sz="1700">
                <a:solidFill>
                  <a:schemeClr val="dk1"/>
                </a:solidFill>
                <a:latin typeface="Calibri"/>
                <a:ea typeface="Calibri"/>
                <a:cs typeface="Calibri"/>
                <a:sym typeface="Calibri"/>
              </a:rPr>
              <a:t>All information will be sent through E-Schools emails and Tapestry in F2.</a:t>
            </a:r>
            <a:endParaRPr/>
          </a:p>
          <a:p>
            <a:pPr marL="342900" marR="0" lvl="0" indent="-342900" algn="l" rtl="0">
              <a:spcBef>
                <a:spcPts val="0"/>
              </a:spcBef>
              <a:spcAft>
                <a:spcPts val="0"/>
              </a:spcAft>
              <a:buClr>
                <a:schemeClr val="dk1"/>
              </a:buClr>
              <a:buSzPts val="1700"/>
              <a:buFont typeface="Arial"/>
              <a:buChar char="•"/>
            </a:pPr>
            <a:r>
              <a:rPr lang="en-GB" sz="1700">
                <a:solidFill>
                  <a:schemeClr val="dk1"/>
                </a:solidFill>
                <a:latin typeface="Calibri"/>
                <a:ea typeface="Calibri"/>
                <a:cs typeface="Calibri"/>
                <a:sym typeface="Calibri"/>
              </a:rPr>
              <a:t>At the start of each half term your class teacher will send you a message regarding all information for that half term and the link to the class page for curriculum information</a:t>
            </a:r>
            <a:endParaRPr/>
          </a:p>
          <a:p>
            <a:pPr marL="342900" marR="0" lvl="0" indent="-342900" algn="l" rtl="0">
              <a:spcBef>
                <a:spcPts val="0"/>
              </a:spcBef>
              <a:spcAft>
                <a:spcPts val="0"/>
              </a:spcAft>
              <a:buClr>
                <a:schemeClr val="dk1"/>
              </a:buClr>
              <a:buSzPts val="1700"/>
              <a:buFont typeface="Arial"/>
              <a:buChar char="•"/>
            </a:pPr>
            <a:r>
              <a:rPr lang="en-GB" sz="1700">
                <a:solidFill>
                  <a:schemeClr val="dk1"/>
                </a:solidFill>
                <a:latin typeface="Calibri"/>
                <a:ea typeface="Calibri"/>
                <a:cs typeface="Calibri"/>
                <a:sym typeface="Calibri"/>
              </a:rPr>
              <a:t>Important Dates poster overview will be sent out each half term</a:t>
            </a:r>
            <a:endParaRPr/>
          </a:p>
          <a:p>
            <a:pPr marL="342900" marR="0" lvl="0" indent="-342900" algn="l" rtl="0">
              <a:spcBef>
                <a:spcPts val="0"/>
              </a:spcBef>
              <a:spcAft>
                <a:spcPts val="0"/>
              </a:spcAft>
              <a:buClr>
                <a:schemeClr val="dk1"/>
              </a:buClr>
              <a:buSzPts val="1700"/>
              <a:buFont typeface="Arial"/>
              <a:buChar char="•"/>
            </a:pPr>
            <a:r>
              <a:rPr lang="en-GB" sz="1700">
                <a:solidFill>
                  <a:schemeClr val="dk1"/>
                </a:solidFill>
                <a:latin typeface="Calibri"/>
                <a:ea typeface="Calibri"/>
                <a:cs typeface="Calibri"/>
                <a:sym typeface="Calibri"/>
              </a:rPr>
              <a:t>Fortnightly newsletter</a:t>
            </a:r>
            <a:endParaRPr/>
          </a:p>
          <a:p>
            <a:pPr marL="342900" marR="0" lvl="0" indent="-342900" algn="l" rtl="0">
              <a:spcBef>
                <a:spcPts val="0"/>
              </a:spcBef>
              <a:spcAft>
                <a:spcPts val="0"/>
              </a:spcAft>
              <a:buClr>
                <a:schemeClr val="dk1"/>
              </a:buClr>
              <a:buSzPts val="1700"/>
              <a:buFont typeface="Arial"/>
              <a:buChar char="•"/>
            </a:pPr>
            <a:r>
              <a:rPr lang="en-GB" sz="1700">
                <a:solidFill>
                  <a:schemeClr val="dk1"/>
                </a:solidFill>
                <a:latin typeface="Calibri"/>
                <a:ea typeface="Calibri"/>
                <a:cs typeface="Calibri"/>
                <a:sym typeface="Calibri"/>
              </a:rPr>
              <a:t>A member of staff on the doors every morning to pass important messages to and Mrs Grimster will be on one of the gates too</a:t>
            </a:r>
            <a:endParaRPr/>
          </a:p>
          <a:p>
            <a:pPr marL="342900" marR="0" lvl="0" indent="-342900" algn="l" rtl="0">
              <a:spcBef>
                <a:spcPts val="0"/>
              </a:spcBef>
              <a:spcAft>
                <a:spcPts val="0"/>
              </a:spcAft>
              <a:buClr>
                <a:schemeClr val="dk1"/>
              </a:buClr>
              <a:buSzPts val="1700"/>
              <a:buFont typeface="Arial"/>
              <a:buChar char="•"/>
            </a:pPr>
            <a:r>
              <a:rPr lang="en-GB" sz="1700">
                <a:solidFill>
                  <a:schemeClr val="dk1"/>
                </a:solidFill>
                <a:latin typeface="Calibri"/>
                <a:ea typeface="Calibri"/>
                <a:cs typeface="Calibri"/>
                <a:sym typeface="Calibri"/>
              </a:rPr>
              <a:t>Follow our Greasby Infant School Facebook page for celebrations of what we have been up to!</a:t>
            </a:r>
            <a:endParaRPr sz="17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1700"/>
              <a:buFont typeface="Arial"/>
              <a:buChar char="•"/>
            </a:pPr>
            <a:r>
              <a:rPr lang="en-GB" sz="1700">
                <a:solidFill>
                  <a:schemeClr val="dk1"/>
                </a:solidFill>
                <a:latin typeface="Calibri"/>
                <a:ea typeface="Calibri"/>
                <a:cs typeface="Calibri"/>
                <a:sym typeface="Calibri"/>
              </a:rPr>
              <a:t>Invitation to our praise assembly if your child is receiving one of the certificates.  These will be sent on a Friday evening for the following  Friday.</a:t>
            </a:r>
            <a:endParaRPr/>
          </a:p>
          <a:p>
            <a:pPr marL="342900" marR="0" lvl="0" indent="-342900" algn="l" rtl="0">
              <a:spcBef>
                <a:spcPts val="0"/>
              </a:spcBef>
              <a:spcAft>
                <a:spcPts val="0"/>
              </a:spcAft>
              <a:buClr>
                <a:schemeClr val="dk1"/>
              </a:buClr>
              <a:buSzPts val="1700"/>
              <a:buFont typeface="Arial"/>
              <a:buChar char="•"/>
            </a:pPr>
            <a:r>
              <a:rPr lang="en-GB" sz="1700">
                <a:solidFill>
                  <a:schemeClr val="dk1"/>
                </a:solidFill>
                <a:latin typeface="Calibri"/>
                <a:ea typeface="Calibri"/>
                <a:cs typeface="Calibri"/>
                <a:sym typeface="Calibri"/>
              </a:rPr>
              <a:t>2 Parents Evenings – November and March 3:30-6:00pm. </a:t>
            </a:r>
            <a:endParaRPr/>
          </a:p>
          <a:p>
            <a:pPr marL="342900" marR="0" lvl="0" indent="-342900" algn="l" rtl="0">
              <a:spcBef>
                <a:spcPts val="0"/>
              </a:spcBef>
              <a:spcAft>
                <a:spcPts val="0"/>
              </a:spcAft>
              <a:buClr>
                <a:schemeClr val="dk1"/>
              </a:buClr>
              <a:buSzPts val="1700"/>
              <a:buFont typeface="Arial"/>
              <a:buChar char="•"/>
            </a:pPr>
            <a:r>
              <a:rPr lang="en-GB" sz="1700">
                <a:solidFill>
                  <a:schemeClr val="dk1"/>
                </a:solidFill>
                <a:latin typeface="Calibri"/>
                <a:ea typeface="Calibri"/>
                <a:cs typeface="Calibri"/>
                <a:sym typeface="Calibri"/>
              </a:rPr>
              <a:t>One end of year report with option for meeting from this if needed.</a:t>
            </a:r>
            <a:endParaRPr/>
          </a:p>
          <a:p>
            <a:pPr marL="342900" marR="0" lvl="0" indent="-342900" algn="l" rtl="0">
              <a:spcBef>
                <a:spcPts val="0"/>
              </a:spcBef>
              <a:spcAft>
                <a:spcPts val="0"/>
              </a:spcAft>
              <a:buClr>
                <a:schemeClr val="dk1"/>
              </a:buClr>
              <a:buSzPts val="1700"/>
              <a:buFont typeface="Arial"/>
              <a:buChar char="•"/>
            </a:pPr>
            <a:r>
              <a:rPr lang="en-GB" sz="1700">
                <a:solidFill>
                  <a:schemeClr val="dk1"/>
                </a:solidFill>
                <a:latin typeface="Calibri"/>
                <a:ea typeface="Calibri"/>
                <a:cs typeface="Calibri"/>
                <a:sym typeface="Calibri"/>
              </a:rPr>
              <a:t>If the class teacher has any concerns regarding your child’s progress they will arrange a meeting with you to discuss about steps to support them</a:t>
            </a:r>
            <a:endParaRPr/>
          </a:p>
          <a:p>
            <a:pPr marL="342900" marR="0" lvl="0" indent="-215900" algn="l" rtl="0">
              <a:spcBef>
                <a:spcPts val="0"/>
              </a:spcBef>
              <a:spcAft>
                <a:spcPts val="0"/>
              </a:spcAft>
              <a:buClr>
                <a:schemeClr val="dk1"/>
              </a:buClr>
              <a:buSzPts val="2000"/>
              <a:buFont typeface="Arial"/>
              <a:buNone/>
            </a:pPr>
            <a:endParaRPr sz="20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5"/>
          <p:cNvSpPr txBox="1"/>
          <p:nvPr/>
        </p:nvSpPr>
        <p:spPr>
          <a:xfrm>
            <a:off x="323529" y="404664"/>
            <a:ext cx="8064896" cy="60631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b="1" u="sng">
                <a:solidFill>
                  <a:schemeClr val="dk1"/>
                </a:solidFill>
                <a:latin typeface="Calibri"/>
                <a:ea typeface="Calibri"/>
                <a:cs typeface="Calibri"/>
                <a:sym typeface="Calibri"/>
              </a:rPr>
              <a:t>Questions and Concerns</a:t>
            </a:r>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0" marR="0" lvl="0" indent="0" algn="l" rtl="0">
              <a:spcBef>
                <a:spcPts val="0"/>
              </a:spcBef>
              <a:spcAft>
                <a:spcPts val="0"/>
              </a:spcAft>
              <a:buNone/>
            </a:pPr>
            <a:r>
              <a:rPr lang="en-GB" sz="2400">
                <a:solidFill>
                  <a:schemeClr val="dk1"/>
                </a:solidFill>
                <a:latin typeface="Calibri"/>
                <a:ea typeface="Calibri"/>
                <a:cs typeface="Calibri"/>
                <a:sym typeface="Calibri"/>
              </a:rPr>
              <a:t>If you have questions or concerns please let us know so these can be dealt with promptly.  Please understand that a teacher or member of staff may not be able to respond on the same day due to their teaching commitments and will not outside of their working hours. </a:t>
            </a:r>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0" marR="0" lvl="0" indent="0" algn="l" rtl="0">
              <a:spcBef>
                <a:spcPts val="0"/>
              </a:spcBef>
              <a:spcAft>
                <a:spcPts val="0"/>
              </a:spcAft>
              <a:buNone/>
            </a:pPr>
            <a:r>
              <a:rPr lang="en-GB" sz="2400">
                <a:solidFill>
                  <a:schemeClr val="dk1"/>
                </a:solidFill>
                <a:latin typeface="Calibri"/>
                <a:ea typeface="Calibri"/>
                <a:cs typeface="Calibri"/>
                <a:sym typeface="Calibri"/>
              </a:rPr>
              <a:t>A new home school communication charter is being created to ensure clear and effective partnership between school and families.  This will be sent out this half term.  </a:t>
            </a:r>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0" marR="0" lvl="0" indent="0" algn="l" rtl="0">
              <a:spcBef>
                <a:spcPts val="0"/>
              </a:spcBef>
              <a:spcAft>
                <a:spcPts val="0"/>
              </a:spcAft>
              <a:buNone/>
            </a:pPr>
            <a:r>
              <a:rPr lang="en-GB" sz="2400">
                <a:solidFill>
                  <a:schemeClr val="dk1"/>
                </a:solidFill>
                <a:latin typeface="Calibri"/>
                <a:ea typeface="Calibri"/>
                <a:cs typeface="Calibri"/>
                <a:sym typeface="Calibri"/>
              </a:rPr>
              <a:t>Parental ‘What’s app’ groups are very helpful but please come directly to school staff with questions e.g. Why is my child having a baked potato each day? </a:t>
            </a:r>
            <a:endParaRPr/>
          </a:p>
          <a:p>
            <a:pPr marL="0" marR="0" lvl="0" indent="0" algn="l" rtl="0">
              <a:spcBef>
                <a:spcPts val="0"/>
              </a:spcBef>
              <a:spcAft>
                <a:spcPts val="0"/>
              </a:spcAft>
              <a:buNone/>
            </a:pPr>
            <a:endParaRPr sz="28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16"/>
          <p:cNvSpPr txBox="1"/>
          <p:nvPr/>
        </p:nvSpPr>
        <p:spPr>
          <a:xfrm>
            <a:off x="467544" y="260648"/>
            <a:ext cx="8208900" cy="624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000">
                <a:solidFill>
                  <a:schemeClr val="dk1"/>
                </a:solidFill>
                <a:latin typeface="Calibri"/>
                <a:ea typeface="Calibri"/>
                <a:cs typeface="Calibri"/>
                <a:sym typeface="Calibri"/>
              </a:rPr>
              <a:t>Who to speak to at Greasby…</a:t>
            </a:r>
            <a:endParaRPr sz="4000">
              <a:solidFill>
                <a:schemeClr val="dk1"/>
              </a:solidFill>
              <a:latin typeface="Calibri"/>
              <a:ea typeface="Calibri"/>
              <a:cs typeface="Calibri"/>
              <a:sym typeface="Calibri"/>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0" marR="0" lvl="0" indent="0" algn="l" rtl="0">
              <a:spcBef>
                <a:spcPts val="0"/>
              </a:spcBef>
              <a:spcAft>
                <a:spcPts val="0"/>
              </a:spcAft>
              <a:buNone/>
            </a:pPr>
            <a:r>
              <a:rPr lang="en-GB" sz="2400">
                <a:solidFill>
                  <a:schemeClr val="dk1"/>
                </a:solidFill>
                <a:latin typeface="Calibri"/>
                <a:ea typeface="Calibri"/>
                <a:cs typeface="Calibri"/>
                <a:sym typeface="Calibri"/>
              </a:rPr>
              <a:t>First port of call should always be your child’s teacher.</a:t>
            </a:r>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0" marR="0" lvl="0" indent="0" algn="l" rtl="0">
              <a:spcBef>
                <a:spcPts val="0"/>
              </a:spcBef>
              <a:spcAft>
                <a:spcPts val="0"/>
              </a:spcAft>
              <a:buNone/>
            </a:pPr>
            <a:r>
              <a:rPr lang="en-GB" sz="2400">
                <a:solidFill>
                  <a:schemeClr val="dk1"/>
                </a:solidFill>
                <a:latin typeface="Calibri"/>
                <a:ea typeface="Calibri"/>
                <a:cs typeface="Calibri"/>
                <a:sym typeface="Calibri"/>
              </a:rPr>
              <a:t>Headteacher – Mrs Grimster</a:t>
            </a:r>
            <a:endParaRPr sz="2400">
              <a:solidFill>
                <a:schemeClr val="dk1"/>
              </a:solidFill>
              <a:latin typeface="Calibri"/>
              <a:ea typeface="Calibri"/>
              <a:cs typeface="Calibri"/>
              <a:sym typeface="Calibri"/>
            </a:endParaRPr>
          </a:p>
          <a:p>
            <a:pPr marL="0" marR="0" lvl="0" indent="0" algn="l" rtl="0">
              <a:spcBef>
                <a:spcPts val="0"/>
              </a:spcBef>
              <a:spcAft>
                <a:spcPts val="0"/>
              </a:spcAft>
              <a:buNone/>
            </a:pPr>
            <a:r>
              <a:rPr lang="en-GB" sz="2400" u="sng">
                <a:solidFill>
                  <a:schemeClr val="dk1"/>
                </a:solidFill>
                <a:latin typeface="Calibri"/>
                <a:ea typeface="Calibri"/>
                <a:cs typeface="Calibri"/>
                <a:sym typeface="Calibri"/>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headteacher@greasby-infant.wirral.sch.uk</a:t>
            </a:r>
            <a:endParaRPr sz="2400">
              <a:solidFill>
                <a:schemeClr val="dk1"/>
              </a:solidFill>
              <a:latin typeface="Calibri"/>
              <a:ea typeface="Calibri"/>
              <a:cs typeface="Calibri"/>
              <a:sym typeface="Calibri"/>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0" marR="0" lvl="0" indent="0" algn="l" rtl="0">
              <a:spcBef>
                <a:spcPts val="0"/>
              </a:spcBef>
              <a:spcAft>
                <a:spcPts val="0"/>
              </a:spcAft>
              <a:buNone/>
            </a:pPr>
            <a:r>
              <a:rPr lang="en-GB" sz="2400">
                <a:solidFill>
                  <a:schemeClr val="dk1"/>
                </a:solidFill>
                <a:latin typeface="Calibri"/>
                <a:ea typeface="Calibri"/>
                <a:cs typeface="Calibri"/>
                <a:sym typeface="Calibri"/>
              </a:rPr>
              <a:t>Deputy Headteacher – Mrs Cooper</a:t>
            </a:r>
            <a:endParaRPr/>
          </a:p>
          <a:p>
            <a:pPr marL="0" marR="0" lvl="0" indent="0" algn="l" rtl="0">
              <a:spcBef>
                <a:spcPts val="0"/>
              </a:spcBef>
              <a:spcAft>
                <a:spcPts val="0"/>
              </a:spcAft>
              <a:buNone/>
            </a:pPr>
            <a:r>
              <a:rPr lang="en-GB" sz="2400" u="sng">
                <a:solidFill>
                  <a:schemeClr val="dk1"/>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scooper@greasby-infant.wirral.sch.uk</a:t>
            </a:r>
            <a:endParaRPr sz="2400">
              <a:solidFill>
                <a:schemeClr val="dk1"/>
              </a:solidFill>
              <a:latin typeface="Calibri"/>
              <a:ea typeface="Calibri"/>
              <a:cs typeface="Calibri"/>
              <a:sym typeface="Calibri"/>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0" marR="0" lvl="0" indent="0" algn="l" rtl="0">
              <a:spcBef>
                <a:spcPts val="0"/>
              </a:spcBef>
              <a:spcAft>
                <a:spcPts val="0"/>
              </a:spcAft>
              <a:buNone/>
            </a:pPr>
            <a:r>
              <a:rPr lang="en-GB" sz="2400">
                <a:solidFill>
                  <a:schemeClr val="dk1"/>
                </a:solidFill>
                <a:latin typeface="Calibri"/>
                <a:ea typeface="Calibri"/>
                <a:cs typeface="Calibri"/>
                <a:sym typeface="Calibri"/>
              </a:rPr>
              <a:t>SENCO – Miss Jones</a:t>
            </a:r>
            <a:endParaRPr/>
          </a:p>
          <a:p>
            <a:pPr marL="0" marR="0" lvl="0" indent="0" algn="l" rtl="0">
              <a:spcBef>
                <a:spcPts val="0"/>
              </a:spcBef>
              <a:spcAft>
                <a:spcPts val="0"/>
              </a:spcAft>
              <a:buNone/>
            </a:pPr>
            <a:r>
              <a:rPr lang="en-GB" sz="2400">
                <a:latin typeface="Calibri"/>
                <a:ea typeface="Calibri"/>
                <a:cs typeface="Calibri"/>
                <a:sym typeface="Calibri"/>
              </a:rPr>
              <a:t>hjones</a:t>
            </a:r>
            <a:r>
              <a:rPr lang="en-GB" sz="2400" u="sng">
                <a:solidFill>
                  <a:schemeClr val="dk1"/>
                </a:solidFill>
                <a:latin typeface="Calibri"/>
                <a:ea typeface="Calibri"/>
                <a:cs typeface="Calibri"/>
                <a:sym typeface="Calibri"/>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@greasby-infant.wirral.sch.uk</a:t>
            </a:r>
            <a:endParaRPr sz="2400">
              <a:solidFill>
                <a:schemeClr val="dk1"/>
              </a:solidFill>
              <a:latin typeface="Calibri"/>
              <a:ea typeface="Calibri"/>
              <a:cs typeface="Calibri"/>
              <a:sym typeface="Calibri"/>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0" marR="0" lvl="0" indent="0" algn="l" rtl="0">
              <a:spcBef>
                <a:spcPts val="0"/>
              </a:spcBef>
              <a:spcAft>
                <a:spcPts val="0"/>
              </a:spcAft>
              <a:buNone/>
            </a:pPr>
            <a:r>
              <a:rPr lang="en-GB" sz="2400">
                <a:solidFill>
                  <a:schemeClr val="dk1"/>
                </a:solidFill>
                <a:latin typeface="Calibri"/>
                <a:ea typeface="Calibri"/>
                <a:cs typeface="Calibri"/>
                <a:sym typeface="Calibri"/>
              </a:rPr>
              <a:t>School Office</a:t>
            </a:r>
            <a:endParaRPr/>
          </a:p>
          <a:p>
            <a:pPr marL="0" marR="0" lvl="0" indent="0" algn="l" rtl="0">
              <a:spcBef>
                <a:spcPts val="0"/>
              </a:spcBef>
              <a:spcAft>
                <a:spcPts val="0"/>
              </a:spcAft>
              <a:buNone/>
            </a:pPr>
            <a:r>
              <a:rPr lang="en-GB" sz="2400" u="sng">
                <a:solidFill>
                  <a:schemeClr val="dk1"/>
                </a:solidFill>
                <a:latin typeface="Calibri"/>
                <a:ea typeface="Calibri"/>
                <a:cs typeface="Calibri"/>
                <a:sym typeface="Calibri"/>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schooloffice@greasby-infant.wirral.sch.uk</a:t>
            </a:r>
            <a:endParaRPr sz="2400">
              <a:solidFill>
                <a:schemeClr val="dk1"/>
              </a:solidFill>
              <a:latin typeface="Calibri"/>
              <a:ea typeface="Calibri"/>
              <a:cs typeface="Calibri"/>
              <a:sym typeface="Calibri"/>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17"/>
          <p:cNvSpPr txBox="1"/>
          <p:nvPr/>
        </p:nvSpPr>
        <p:spPr>
          <a:xfrm>
            <a:off x="395537" y="682471"/>
            <a:ext cx="3312367" cy="5509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000">
                <a:solidFill>
                  <a:schemeClr val="dk1"/>
                </a:solidFill>
                <a:latin typeface="Calibri"/>
                <a:ea typeface="Calibri"/>
                <a:cs typeface="Calibri"/>
                <a:sym typeface="Calibri"/>
              </a:rPr>
              <a:t>FOGIS</a:t>
            </a:r>
            <a:endParaRPr sz="4000">
              <a:solidFill>
                <a:schemeClr val="dk1"/>
              </a:solidFill>
              <a:latin typeface="Calibri"/>
              <a:ea typeface="Calibri"/>
              <a:cs typeface="Calibri"/>
              <a:sym typeface="Calibri"/>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0" marR="0" lvl="0" indent="0" algn="l" rtl="0">
              <a:spcBef>
                <a:spcPts val="0"/>
              </a:spcBef>
              <a:spcAft>
                <a:spcPts val="0"/>
              </a:spcAft>
              <a:buNone/>
            </a:pPr>
            <a:r>
              <a:rPr lang="en-GB" sz="2400">
                <a:solidFill>
                  <a:schemeClr val="dk1"/>
                </a:solidFill>
                <a:latin typeface="Calibri"/>
                <a:ea typeface="Calibri"/>
                <a:cs typeface="Calibri"/>
                <a:sym typeface="Calibri"/>
              </a:rPr>
              <a:t>Involving yourself with the FOGIS is important.</a:t>
            </a:r>
            <a:endParaRPr sz="2400">
              <a:solidFill>
                <a:schemeClr val="dk1"/>
              </a:solidFill>
              <a:latin typeface="Calibri"/>
              <a:ea typeface="Calibri"/>
              <a:cs typeface="Calibri"/>
              <a:sym typeface="Calibri"/>
            </a:endParaRPr>
          </a:p>
          <a:p>
            <a:pPr marL="0" marR="0" lvl="0" indent="0" algn="ctr" rtl="0">
              <a:spcBef>
                <a:spcPts val="0"/>
              </a:spcBef>
              <a:spcAft>
                <a:spcPts val="0"/>
              </a:spcAft>
              <a:buNone/>
            </a:pPr>
            <a:endParaRPr sz="2400">
              <a:solidFill>
                <a:schemeClr val="dk1"/>
              </a:solidFill>
              <a:latin typeface="Calibri"/>
              <a:ea typeface="Calibri"/>
              <a:cs typeface="Calibri"/>
              <a:sym typeface="Calibri"/>
            </a:endParaRPr>
          </a:p>
          <a:p>
            <a:pPr marL="0" marR="0" lvl="0" indent="0" algn="ctr" rtl="0">
              <a:spcBef>
                <a:spcPts val="0"/>
              </a:spcBef>
              <a:spcAft>
                <a:spcPts val="0"/>
              </a:spcAft>
              <a:buNone/>
            </a:pPr>
            <a:r>
              <a:rPr lang="en-GB" sz="2400">
                <a:solidFill>
                  <a:schemeClr val="dk1"/>
                </a:solidFill>
                <a:latin typeface="Calibri"/>
                <a:ea typeface="Calibri"/>
                <a:cs typeface="Calibri"/>
                <a:sym typeface="Calibri"/>
              </a:rPr>
              <a:t>If you would like to get involved please email</a:t>
            </a:r>
            <a:endParaRPr/>
          </a:p>
          <a:p>
            <a:pPr marL="0" marR="0" lvl="0" indent="0" algn="ctr" rtl="0">
              <a:spcBef>
                <a:spcPts val="0"/>
              </a:spcBef>
              <a:spcAft>
                <a:spcPts val="0"/>
              </a:spcAft>
              <a:buNone/>
            </a:pPr>
            <a:r>
              <a:rPr lang="en-GB" sz="2400">
                <a:solidFill>
                  <a:schemeClr val="dk1"/>
                </a:solidFill>
                <a:latin typeface="Calibri"/>
                <a:ea typeface="Calibri"/>
                <a:cs typeface="Calibri"/>
                <a:sym typeface="Calibri"/>
              </a:rPr>
              <a:t>fogis2023@gmail.com</a:t>
            </a:r>
            <a:endParaRPr sz="2400">
              <a:solidFill>
                <a:schemeClr val="dk1"/>
              </a:solidFill>
              <a:latin typeface="Calibri"/>
              <a:ea typeface="Calibri"/>
              <a:cs typeface="Calibri"/>
              <a:sym typeface="Calibri"/>
            </a:endParaRPr>
          </a:p>
          <a:p>
            <a:pPr marL="0" marR="0" lvl="0" indent="0" algn="ctr" rtl="0">
              <a:spcBef>
                <a:spcPts val="0"/>
              </a:spcBef>
              <a:spcAft>
                <a:spcPts val="0"/>
              </a:spcAft>
              <a:buNone/>
            </a:pPr>
            <a:endParaRPr sz="2400">
              <a:solidFill>
                <a:schemeClr val="dk1"/>
              </a:solidFill>
              <a:latin typeface="Calibri"/>
              <a:ea typeface="Calibri"/>
              <a:cs typeface="Calibri"/>
              <a:sym typeface="Calibri"/>
            </a:endParaRPr>
          </a:p>
          <a:p>
            <a:pPr marL="0" marR="0" lvl="0" indent="0" algn="ctr" rtl="0">
              <a:spcBef>
                <a:spcPts val="0"/>
              </a:spcBef>
              <a:spcAft>
                <a:spcPts val="0"/>
              </a:spcAft>
              <a:buNone/>
            </a:pPr>
            <a:r>
              <a:rPr lang="en-GB" sz="2400">
                <a:solidFill>
                  <a:schemeClr val="dk1"/>
                </a:solidFill>
                <a:latin typeface="Calibri"/>
                <a:ea typeface="Calibri"/>
                <a:cs typeface="Calibri"/>
                <a:sym typeface="Calibri"/>
              </a:rPr>
              <a:t>_____</a:t>
            </a:r>
            <a:endParaRPr sz="2400">
              <a:solidFill>
                <a:schemeClr val="dk1"/>
              </a:solidFill>
              <a:latin typeface="Calibri"/>
              <a:ea typeface="Calibri"/>
              <a:cs typeface="Calibri"/>
              <a:sym typeface="Calibri"/>
            </a:endParaRPr>
          </a:p>
          <a:p>
            <a:pPr marL="0" marR="0" lvl="0" indent="0" algn="ctr" rtl="0">
              <a:spcBef>
                <a:spcPts val="0"/>
              </a:spcBef>
              <a:spcAft>
                <a:spcPts val="0"/>
              </a:spcAft>
              <a:buNone/>
            </a:pPr>
            <a:endParaRPr sz="2400">
              <a:solidFill>
                <a:schemeClr val="dk1"/>
              </a:solidFill>
              <a:latin typeface="Calibri"/>
              <a:ea typeface="Calibri"/>
              <a:cs typeface="Calibri"/>
              <a:sym typeface="Calibri"/>
            </a:endParaRPr>
          </a:p>
          <a:p>
            <a:pPr marL="0" marR="0" lvl="0" indent="0" algn="ctr" rtl="0">
              <a:spcBef>
                <a:spcPts val="0"/>
              </a:spcBef>
              <a:spcAft>
                <a:spcPts val="0"/>
              </a:spcAft>
              <a:buNone/>
            </a:pPr>
            <a:r>
              <a:rPr lang="en-GB" sz="2400">
                <a:solidFill>
                  <a:schemeClr val="dk1"/>
                </a:solidFill>
                <a:latin typeface="Calibri"/>
                <a:ea typeface="Calibri"/>
                <a:cs typeface="Calibri"/>
                <a:sym typeface="Calibri"/>
              </a:rPr>
              <a:t>We need your support ~ thank you.</a:t>
            </a:r>
            <a:endParaRPr/>
          </a:p>
        </p:txBody>
      </p:sp>
      <p:pic>
        <p:nvPicPr>
          <p:cNvPr id="205" name="Google Shape;205;p17" descr="YOUR PTA  NEEDS YOU"/>
          <p:cNvPicPr preferRelativeResize="0"/>
          <p:nvPr/>
        </p:nvPicPr>
        <p:blipFill rotWithShape="1">
          <a:blip r:embed="rId3">
            <a:alphaModFix/>
          </a:blip>
          <a:srcRect/>
          <a:stretch/>
        </p:blipFill>
        <p:spPr>
          <a:xfrm>
            <a:off x="3870898" y="476672"/>
            <a:ext cx="4975941" cy="5805264"/>
          </a:xfrm>
          <a:prstGeom prst="rect">
            <a:avLst/>
          </a:prstGeom>
          <a:noFill/>
          <a:ln>
            <a:noFill/>
          </a:ln>
        </p:spPr>
      </p:pic>
      <p:sp>
        <p:nvSpPr>
          <p:cNvPr id="206" name="Google Shape;206;p17"/>
          <p:cNvSpPr txBox="1"/>
          <p:nvPr/>
        </p:nvSpPr>
        <p:spPr>
          <a:xfrm>
            <a:off x="5098728" y="2780928"/>
            <a:ext cx="2520280"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5400">
                <a:solidFill>
                  <a:schemeClr val="dk1"/>
                </a:solidFill>
                <a:latin typeface="Calibri"/>
                <a:ea typeface="Calibri"/>
                <a:cs typeface="Calibri"/>
                <a:sym typeface="Calibri"/>
              </a:rPr>
              <a:t>FOGIS</a:t>
            </a:r>
            <a:endParaRPr sz="54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8"/>
          <p:cNvSpPr txBox="1"/>
          <p:nvPr/>
        </p:nvSpPr>
        <p:spPr>
          <a:xfrm>
            <a:off x="4999858" y="520429"/>
            <a:ext cx="7920880" cy="566308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a:solidFill>
                  <a:schemeClr val="dk1"/>
                </a:solidFill>
                <a:latin typeface="Calibri"/>
                <a:ea typeface="Calibri"/>
                <a:cs typeface="Calibri"/>
                <a:sym typeface="Calibri"/>
              </a:rPr>
              <a:t>Great Websites </a:t>
            </a:r>
            <a:r>
              <a:rPr lang="en-GB" sz="1800">
                <a:solidFill>
                  <a:schemeClr val="dk1"/>
                </a:solidFill>
                <a:latin typeface="Calibri"/>
                <a:ea typeface="Calibri"/>
                <a:cs typeface="Calibri"/>
                <a:sym typeface="Calibri"/>
              </a:rPr>
              <a:t>:</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457200" marR="0" lvl="0" indent="-457200" algn="l" rtl="0">
              <a:spcBef>
                <a:spcPts val="0"/>
              </a:spcBef>
              <a:spcAft>
                <a:spcPts val="0"/>
              </a:spcAft>
              <a:buClr>
                <a:schemeClr val="dk1"/>
              </a:buClr>
              <a:buSzPts val="2800"/>
              <a:buFont typeface="Arial"/>
              <a:buChar char="•"/>
            </a:pPr>
            <a:r>
              <a:rPr lang="en-GB" sz="2800">
                <a:solidFill>
                  <a:schemeClr val="dk1"/>
                </a:solidFill>
                <a:latin typeface="Calibri"/>
                <a:ea typeface="Calibri"/>
                <a:cs typeface="Calibri"/>
                <a:sym typeface="Calibri"/>
              </a:rPr>
              <a:t>Spelling Frame</a:t>
            </a:r>
            <a:endParaRPr/>
          </a:p>
          <a:p>
            <a:pPr marL="0" marR="0" lvl="0" indent="0" algn="l" rtl="0">
              <a:spcBef>
                <a:spcPts val="0"/>
              </a:spcBef>
              <a:spcAft>
                <a:spcPts val="0"/>
              </a:spcAft>
              <a:buNone/>
            </a:pPr>
            <a:endParaRPr sz="2800">
              <a:solidFill>
                <a:schemeClr val="dk1"/>
              </a:solidFill>
              <a:latin typeface="Calibri"/>
              <a:ea typeface="Calibri"/>
              <a:cs typeface="Calibri"/>
              <a:sym typeface="Calibri"/>
            </a:endParaRPr>
          </a:p>
          <a:p>
            <a:pPr marL="457200" marR="0" lvl="0" indent="-279400" algn="l" rtl="0">
              <a:spcBef>
                <a:spcPts val="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457200" marR="0" lvl="0" indent="-457200" algn="l" rtl="0">
              <a:spcBef>
                <a:spcPts val="0"/>
              </a:spcBef>
              <a:spcAft>
                <a:spcPts val="0"/>
              </a:spcAft>
              <a:buClr>
                <a:schemeClr val="dk1"/>
              </a:buClr>
              <a:buSzPts val="2800"/>
              <a:buFont typeface="Arial"/>
              <a:buChar char="•"/>
            </a:pPr>
            <a:r>
              <a:rPr lang="en-GB" sz="2800">
                <a:solidFill>
                  <a:schemeClr val="dk1"/>
                </a:solidFill>
                <a:latin typeface="Calibri"/>
                <a:ea typeface="Calibri"/>
                <a:cs typeface="Calibri"/>
                <a:sym typeface="Calibri"/>
              </a:rPr>
              <a:t>BBC Bitesize</a:t>
            </a:r>
            <a:endParaRPr/>
          </a:p>
          <a:p>
            <a:pPr marL="457200" marR="0" lvl="0" indent="-279400" algn="l" rtl="0">
              <a:spcBef>
                <a:spcPts val="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457200" marR="0" lvl="0" indent="-279400" algn="l" rtl="0">
              <a:spcBef>
                <a:spcPts val="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457200" marR="0" lvl="0" indent="-457200" algn="l" rtl="0">
              <a:spcBef>
                <a:spcPts val="0"/>
              </a:spcBef>
              <a:spcAft>
                <a:spcPts val="0"/>
              </a:spcAft>
              <a:buClr>
                <a:schemeClr val="dk1"/>
              </a:buClr>
              <a:buSzPts val="2800"/>
              <a:buFont typeface="Arial"/>
              <a:buChar char="•"/>
            </a:pPr>
            <a:r>
              <a:rPr lang="en-GB" sz="2800">
                <a:solidFill>
                  <a:schemeClr val="dk1"/>
                </a:solidFill>
                <a:latin typeface="Calibri"/>
                <a:ea typeface="Calibri"/>
                <a:cs typeface="Calibri"/>
                <a:sym typeface="Calibri"/>
              </a:rPr>
              <a:t>Spell Zone (word lists)</a:t>
            </a:r>
            <a:endParaRPr/>
          </a:p>
          <a:p>
            <a:pPr marL="457200" marR="0" lvl="0" indent="-279400" algn="l" rtl="0">
              <a:spcBef>
                <a:spcPts val="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457200" marR="0" lvl="0" indent="-457200" algn="l" rtl="0">
              <a:spcBef>
                <a:spcPts val="0"/>
              </a:spcBef>
              <a:spcAft>
                <a:spcPts val="0"/>
              </a:spcAft>
              <a:buClr>
                <a:schemeClr val="dk1"/>
              </a:buClr>
              <a:buSzPts val="2800"/>
              <a:buFont typeface="Arial"/>
              <a:buChar char="•"/>
            </a:pPr>
            <a:r>
              <a:rPr lang="en-GB" sz="2800">
                <a:solidFill>
                  <a:schemeClr val="dk1"/>
                </a:solidFill>
                <a:latin typeface="Calibri"/>
                <a:ea typeface="Calibri"/>
                <a:cs typeface="Calibri"/>
                <a:sym typeface="Calibri"/>
              </a:rPr>
              <a:t>The School Run </a:t>
            </a:r>
            <a:endParaRPr/>
          </a:p>
          <a:p>
            <a:pPr marL="0" marR="0" lvl="0" indent="0" algn="l" rtl="0">
              <a:spcBef>
                <a:spcPts val="0"/>
              </a:spcBef>
              <a:spcAft>
                <a:spcPts val="0"/>
              </a:spcAft>
              <a:buNone/>
            </a:pPr>
            <a:r>
              <a:rPr lang="en-GB" sz="2800">
                <a:solidFill>
                  <a:schemeClr val="dk1"/>
                </a:solidFill>
                <a:latin typeface="Calibri"/>
                <a:ea typeface="Calibri"/>
                <a:cs typeface="Calibri"/>
                <a:sym typeface="Calibri"/>
              </a:rPr>
              <a:t>(for parents!)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12" name="Google Shape;212;p18"/>
          <p:cNvPicPr preferRelativeResize="0"/>
          <p:nvPr/>
        </p:nvPicPr>
        <p:blipFill rotWithShape="1">
          <a:blip r:embed="rId3">
            <a:alphaModFix/>
          </a:blip>
          <a:srcRect/>
          <a:stretch/>
        </p:blipFill>
        <p:spPr>
          <a:xfrm>
            <a:off x="2879952" y="1084835"/>
            <a:ext cx="1276350" cy="1323975"/>
          </a:xfrm>
          <a:prstGeom prst="rect">
            <a:avLst/>
          </a:prstGeom>
          <a:noFill/>
          <a:ln>
            <a:noFill/>
          </a:ln>
        </p:spPr>
      </p:pic>
      <p:pic>
        <p:nvPicPr>
          <p:cNvPr id="213" name="Google Shape;213;p18"/>
          <p:cNvPicPr preferRelativeResize="0"/>
          <p:nvPr/>
        </p:nvPicPr>
        <p:blipFill rotWithShape="1">
          <a:blip r:embed="rId4">
            <a:alphaModFix/>
          </a:blip>
          <a:srcRect/>
          <a:stretch/>
        </p:blipFill>
        <p:spPr>
          <a:xfrm>
            <a:off x="3256189" y="2705643"/>
            <a:ext cx="1368177" cy="1368177"/>
          </a:xfrm>
          <a:prstGeom prst="rect">
            <a:avLst/>
          </a:prstGeom>
          <a:noFill/>
          <a:ln>
            <a:noFill/>
          </a:ln>
        </p:spPr>
      </p:pic>
      <p:sp>
        <p:nvSpPr>
          <p:cNvPr id="214" name="Google Shape;214;p18"/>
          <p:cNvSpPr txBox="1"/>
          <p:nvPr/>
        </p:nvSpPr>
        <p:spPr>
          <a:xfrm>
            <a:off x="615865" y="687164"/>
            <a:ext cx="7920880" cy="467820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a:solidFill>
                  <a:schemeClr val="dk1"/>
                </a:solidFill>
                <a:latin typeface="Calibri"/>
                <a:ea typeface="Calibri"/>
                <a:cs typeface="Calibri"/>
                <a:sym typeface="Calibri"/>
              </a:rPr>
              <a:t>Great Apps </a:t>
            </a:r>
            <a:r>
              <a:rPr lang="en-GB" sz="1800">
                <a:solidFill>
                  <a:schemeClr val="dk1"/>
                </a:solidFill>
                <a:latin typeface="Calibri"/>
                <a:ea typeface="Calibri"/>
                <a:cs typeface="Calibri"/>
                <a:sym typeface="Calibri"/>
              </a:rPr>
              <a:t>:</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457200" marR="0" lvl="0" indent="-457200" algn="l" rtl="0">
              <a:spcBef>
                <a:spcPts val="0"/>
              </a:spcBef>
              <a:spcAft>
                <a:spcPts val="0"/>
              </a:spcAft>
              <a:buClr>
                <a:schemeClr val="dk1"/>
              </a:buClr>
              <a:buSzPts val="2800"/>
              <a:buFont typeface="Arial"/>
              <a:buChar char="•"/>
            </a:pPr>
            <a:r>
              <a:rPr lang="en-GB" sz="2800">
                <a:solidFill>
                  <a:schemeClr val="dk1"/>
                </a:solidFill>
                <a:latin typeface="Calibri"/>
                <a:ea typeface="Calibri"/>
                <a:cs typeface="Calibri"/>
                <a:sym typeface="Calibri"/>
              </a:rPr>
              <a:t>Squeebles</a:t>
            </a:r>
            <a:endParaRPr sz="2800">
              <a:solidFill>
                <a:schemeClr val="dk1"/>
              </a:solidFill>
              <a:latin typeface="Calibri"/>
              <a:ea typeface="Calibri"/>
              <a:cs typeface="Calibri"/>
              <a:sym typeface="Calibri"/>
            </a:endParaRPr>
          </a:p>
          <a:p>
            <a:pPr marL="457200" marR="0" lvl="0" indent="-279400" algn="l" rtl="0">
              <a:spcBef>
                <a:spcPts val="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457200" marR="0" lvl="0" indent="-279400" algn="l" rtl="0">
              <a:spcBef>
                <a:spcPts val="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457200" marR="0" lvl="0" indent="-279400" algn="l" rtl="0">
              <a:spcBef>
                <a:spcPts val="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457200" marR="0" lvl="0" indent="-457200" algn="l" rtl="0">
              <a:spcBef>
                <a:spcPts val="0"/>
              </a:spcBef>
              <a:spcAft>
                <a:spcPts val="0"/>
              </a:spcAft>
              <a:buClr>
                <a:schemeClr val="dk1"/>
              </a:buClr>
              <a:buSzPts val="2800"/>
              <a:buFont typeface="Arial"/>
              <a:buChar char="•"/>
            </a:pPr>
            <a:r>
              <a:rPr lang="en-GB" sz="2800">
                <a:solidFill>
                  <a:schemeClr val="dk1"/>
                </a:solidFill>
                <a:latin typeface="Calibri"/>
                <a:ea typeface="Calibri"/>
                <a:cs typeface="Calibri"/>
                <a:sym typeface="Calibri"/>
              </a:rPr>
              <a:t>Hit the Button </a:t>
            </a:r>
            <a:endParaRPr sz="1800">
              <a:solidFill>
                <a:schemeClr val="dk1"/>
              </a:solidFill>
              <a:latin typeface="Calibri"/>
              <a:ea typeface="Calibri"/>
              <a:cs typeface="Calibri"/>
              <a:sym typeface="Calibri"/>
            </a:endParaRPr>
          </a:p>
          <a:p>
            <a:pPr marL="457200" marR="0" lvl="0" indent="-279400" algn="l" rtl="0">
              <a:spcBef>
                <a:spcPts val="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457200" marR="0" lvl="0" indent="-279400" algn="l" rtl="0">
              <a:spcBef>
                <a:spcPts val="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457200" marR="0" lvl="0" indent="-279400" algn="l" rtl="0">
              <a:spcBef>
                <a:spcPts val="0"/>
              </a:spcBef>
              <a:spcAft>
                <a:spcPts val="0"/>
              </a:spcAft>
              <a:buClr>
                <a:schemeClr val="dk1"/>
              </a:buClr>
              <a:buSzPts val="2800"/>
              <a:buFont typeface="Arial"/>
              <a:buNone/>
            </a:pPr>
            <a:endParaRPr sz="2800">
              <a:solidFill>
                <a:schemeClr val="dk1"/>
              </a:solidFill>
              <a:latin typeface="Calibri"/>
              <a:ea typeface="Calibri"/>
              <a:cs typeface="Calibri"/>
              <a:sym typeface="Calibri"/>
            </a:endParaRPr>
          </a:p>
          <a:p>
            <a:pPr marL="457200" marR="0" lvl="0" indent="-457200" algn="l" rtl="0">
              <a:spcBef>
                <a:spcPts val="0"/>
              </a:spcBef>
              <a:spcAft>
                <a:spcPts val="0"/>
              </a:spcAft>
              <a:buClr>
                <a:schemeClr val="dk1"/>
              </a:buClr>
              <a:buSzPts val="2800"/>
              <a:buFont typeface="Arial"/>
              <a:buChar char="•"/>
            </a:pPr>
            <a:r>
              <a:rPr lang="en-GB" sz="2800">
                <a:solidFill>
                  <a:schemeClr val="dk1"/>
                </a:solidFill>
                <a:latin typeface="Calibri"/>
                <a:ea typeface="Calibri"/>
                <a:cs typeface="Calibri"/>
                <a:sym typeface="Calibri"/>
              </a:rPr>
              <a:t>Doodle Maths </a:t>
            </a:r>
            <a:endParaRPr/>
          </a:p>
        </p:txBody>
      </p:sp>
      <p:pic>
        <p:nvPicPr>
          <p:cNvPr id="215" name="Google Shape;215;p18"/>
          <p:cNvPicPr preferRelativeResize="0"/>
          <p:nvPr/>
        </p:nvPicPr>
        <p:blipFill rotWithShape="1">
          <a:blip r:embed="rId5">
            <a:alphaModFix/>
          </a:blip>
          <a:srcRect/>
          <a:stretch/>
        </p:blipFill>
        <p:spPr>
          <a:xfrm>
            <a:off x="1954029" y="5365368"/>
            <a:ext cx="1851845" cy="941406"/>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1022</TotalTime>
  <Words>1306</Words>
  <Application>Microsoft Office PowerPoint</Application>
  <PresentationFormat>On-screen Show (4:3)</PresentationFormat>
  <Paragraphs>164</Paragraphs>
  <Slides>19</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Comic Sans MS</vt:lpstr>
      <vt:lpstr>Office Theme</vt:lpstr>
      <vt:lpstr>Meet the Teacher</vt:lpstr>
      <vt:lpstr>PowerPoint Presentation</vt:lpstr>
      <vt:lpstr>PowerPoint Presentation</vt:lpstr>
      <vt:lpstr>Foundation 2 Staff</vt:lpstr>
      <vt:lpstr>Who are we?</vt:lpstr>
      <vt:lpstr>PowerPoint Presentation</vt:lpstr>
      <vt:lpstr>PowerPoint Presentation</vt:lpstr>
      <vt:lpstr>Trips</vt:lpstr>
      <vt:lpstr>PowerPoint Presentation</vt:lpstr>
      <vt:lpstr>PowerPoint Presentation</vt:lpstr>
      <vt:lpstr>PowerPoint Presentation</vt:lpstr>
      <vt:lpstr>Forest School</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Headteacher</dc:creator>
  <cp:lastModifiedBy>Siobhan Cooper</cp:lastModifiedBy>
  <cp:revision>6</cp:revision>
  <dcterms:created xsi:type="dcterms:W3CDTF">2017-08-15T11:36:18Z</dcterms:created>
  <dcterms:modified xsi:type="dcterms:W3CDTF">2026-09-16T14:19:16Z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0x010100152F8D408C664F4487C63D2296F1E94B</vt:lpwstr>
  </property>
  <property fmtid="{D5CDD505-2E9C-101B-9397-08002B2CF9AE}" pid="3" name="MediaServiceImageTags">
    <vt:lpwstr/>
  </property>
</Properties>
</file>